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274" r:id="rId6"/>
    <p:sldId id="280" r:id="rId7"/>
    <p:sldId id="281" r:id="rId8"/>
    <p:sldId id="270" r:id="rId9"/>
    <p:sldId id="259" r:id="rId10"/>
    <p:sldId id="275" r:id="rId11"/>
    <p:sldId id="413" r:id="rId12"/>
    <p:sldId id="41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84"/>
      </p:cViewPr>
      <p:guideLst/>
    </p:cSldViewPr>
  </p:slideViewPr>
  <p:notesTextViewPr>
    <p:cViewPr>
      <p:scale>
        <a:sx n="1" d="1"/>
        <a:sy n="1" d="1"/>
      </p:scale>
      <p:origin x="0" y="0"/>
    </p:cViewPr>
  </p:notesTextViewPr>
  <p:notesViewPr>
    <p:cSldViewPr snapToGrid="0">
      <p:cViewPr>
        <p:scale>
          <a:sx n="66" d="100"/>
          <a:sy n="66" d="100"/>
        </p:scale>
        <p:origin x="1148"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6CC8F-2DD6-4A79-97D6-769C46DEA7C2}"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4D267-C9F5-4A28-A2C9-7A888326A808}" type="slidenum">
              <a:rPr lang="en-US" smtClean="0"/>
              <a:t>‹#›</a:t>
            </a:fld>
            <a:endParaRPr lang="en-US"/>
          </a:p>
        </p:txBody>
      </p:sp>
    </p:spTree>
    <p:extLst>
      <p:ext uri="{BB962C8B-B14F-4D97-AF65-F5344CB8AC3E}">
        <p14:creationId xmlns:p14="http://schemas.microsoft.com/office/powerpoint/2010/main" val="272259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4D267-C9F5-4A28-A2C9-7A888326A808}" type="slidenum">
              <a:rPr lang="en-US" smtClean="0"/>
              <a:t>1</a:t>
            </a:fld>
            <a:endParaRPr lang="en-US"/>
          </a:p>
        </p:txBody>
      </p:sp>
    </p:spTree>
    <p:extLst>
      <p:ext uri="{BB962C8B-B14F-4D97-AF65-F5344CB8AC3E}">
        <p14:creationId xmlns:p14="http://schemas.microsoft.com/office/powerpoint/2010/main" val="81247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70F66D-EC2A-4622-8397-E03E43C8D738}" type="slidenum">
              <a:rPr lang="en-US" smtClean="0"/>
              <a:t>2</a:t>
            </a:fld>
            <a:endParaRPr lang="en-US"/>
          </a:p>
        </p:txBody>
      </p:sp>
    </p:spTree>
    <p:extLst>
      <p:ext uri="{BB962C8B-B14F-4D97-AF65-F5344CB8AC3E}">
        <p14:creationId xmlns:p14="http://schemas.microsoft.com/office/powerpoint/2010/main" val="222892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98219-0B37-4D85-A4EB-2A24D214D0E6}" type="slidenum">
              <a:rPr lang="en-US" smtClean="0"/>
              <a:t>3</a:t>
            </a:fld>
            <a:endParaRPr lang="en-US"/>
          </a:p>
        </p:txBody>
      </p:sp>
    </p:spTree>
    <p:extLst>
      <p:ext uri="{BB962C8B-B14F-4D97-AF65-F5344CB8AC3E}">
        <p14:creationId xmlns:p14="http://schemas.microsoft.com/office/powerpoint/2010/main" val="34489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4D267-C9F5-4A28-A2C9-7A888326A808}" type="slidenum">
              <a:rPr lang="en-US" smtClean="0"/>
              <a:t>4</a:t>
            </a:fld>
            <a:endParaRPr lang="en-US"/>
          </a:p>
        </p:txBody>
      </p:sp>
    </p:spTree>
    <p:extLst>
      <p:ext uri="{BB962C8B-B14F-4D97-AF65-F5344CB8AC3E}">
        <p14:creationId xmlns:p14="http://schemas.microsoft.com/office/powerpoint/2010/main" val="261605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4D267-C9F5-4A28-A2C9-7A888326A808}" type="slidenum">
              <a:rPr lang="en-US" smtClean="0"/>
              <a:t>5</a:t>
            </a:fld>
            <a:endParaRPr lang="en-US"/>
          </a:p>
        </p:txBody>
      </p:sp>
    </p:spTree>
    <p:extLst>
      <p:ext uri="{BB962C8B-B14F-4D97-AF65-F5344CB8AC3E}">
        <p14:creationId xmlns:p14="http://schemas.microsoft.com/office/powerpoint/2010/main" val="154758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Ban on distracting viewing - </a:t>
            </a:r>
            <a:r>
              <a:rPr lang="en-US" sz="1200" dirty="0"/>
              <a:t> in 2024 when NHTSA releases determinations for 405 incentive grants.</a:t>
            </a:r>
          </a:p>
          <a:p>
            <a:pPr marL="171450" indent="-171450">
              <a:buFont typeface="Arial" panose="020B0604020202020204" pitchFamily="34" charset="0"/>
              <a:buChar char="•"/>
            </a:pPr>
            <a:r>
              <a:rPr lang="en-US" dirty="0"/>
              <a:t>This was a bipartisan measure that Advocates worked with Allstate to add to the Section 405 incentive grants for distracted driving (Krishnamoorthi (D-IL)/Gallagher (R-WI)) and to improve transparency in the determinations for the awards.</a:t>
            </a:r>
          </a:p>
        </p:txBody>
      </p:sp>
      <p:sp>
        <p:nvSpPr>
          <p:cNvPr id="4" name="Slide Number Placeholder 3"/>
          <p:cNvSpPr>
            <a:spLocks noGrp="1"/>
          </p:cNvSpPr>
          <p:nvPr>
            <p:ph type="sldNum" sz="quarter" idx="5"/>
          </p:nvPr>
        </p:nvSpPr>
        <p:spPr/>
        <p:txBody>
          <a:bodyPr/>
          <a:lstStyle/>
          <a:p>
            <a:fld id="{DB498219-0B37-4D85-A4EB-2A24D214D0E6}" type="slidenum">
              <a:rPr lang="en-US" smtClean="0"/>
              <a:t>6</a:t>
            </a:fld>
            <a:endParaRPr lang="en-US"/>
          </a:p>
        </p:txBody>
      </p:sp>
    </p:spTree>
    <p:extLst>
      <p:ext uri="{BB962C8B-B14F-4D97-AF65-F5344CB8AC3E}">
        <p14:creationId xmlns:p14="http://schemas.microsoft.com/office/powerpoint/2010/main" val="22354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AVs:</a:t>
            </a:r>
          </a:p>
          <a:p>
            <a:pPr marL="0" marR="0">
              <a:spcBef>
                <a:spcPts val="0"/>
              </a:spcBef>
              <a:spcAft>
                <a:spcPts val="0"/>
              </a:spcAft>
            </a:pPr>
            <a:r>
              <a:rPr lang="en-US" sz="1100" dirty="0">
                <a:ea typeface="Calibri" panose="020F0502020204030204" pitchFamily="34" charset="0"/>
              </a:rPr>
              <a:t>O</a:t>
            </a:r>
            <a:r>
              <a:rPr lang="en-US" sz="1100" dirty="0">
                <a:effectLst/>
                <a:ea typeface="Calibri" panose="020F0502020204030204" pitchFamily="34" charset="0"/>
              </a:rPr>
              <a:t>ur concerns with the past AV bills: </a:t>
            </a: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allow tens of thousands of AVs to be exempt from federal safety standards in the absence of new regulations on ADAS or AV tech and related issues like cybersecurity;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do not require minimum safety regulations for the ADAS and ADS systems by a date certain;</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preempt the ability of states and localities to protect their citizens even in the absence of comprehensive federal standards and regulations;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fail to require essential data and information be provided to consumers, regulators and investigators, among other problems; and,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fail to ensure safeguards are in place to realize potential societal benefits (safety, accessibility, mobility, equity, environmental) while minimizing known and foreseeable issues that impact safety, the workforce and the identified desirable outcomes.  </a:t>
            </a:r>
            <a:endParaRPr lang="en-US" sz="1100"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644D267-C9F5-4A28-A2C9-7A888326A808}" type="slidenum">
              <a:rPr lang="en-US" smtClean="0"/>
              <a:t>7</a:t>
            </a:fld>
            <a:endParaRPr lang="en-US"/>
          </a:p>
        </p:txBody>
      </p:sp>
    </p:spTree>
    <p:extLst>
      <p:ext uri="{BB962C8B-B14F-4D97-AF65-F5344CB8AC3E}">
        <p14:creationId xmlns:p14="http://schemas.microsoft.com/office/powerpoint/2010/main" val="207412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AVs:</a:t>
            </a:r>
          </a:p>
          <a:p>
            <a:pPr marL="0" marR="0">
              <a:spcBef>
                <a:spcPts val="0"/>
              </a:spcBef>
              <a:spcAft>
                <a:spcPts val="0"/>
              </a:spcAft>
            </a:pPr>
            <a:r>
              <a:rPr lang="en-US" sz="1100" dirty="0">
                <a:ea typeface="Calibri" panose="020F0502020204030204" pitchFamily="34" charset="0"/>
              </a:rPr>
              <a:t>O</a:t>
            </a:r>
            <a:r>
              <a:rPr lang="en-US" sz="1100" dirty="0">
                <a:effectLst/>
                <a:ea typeface="Calibri" panose="020F0502020204030204" pitchFamily="34" charset="0"/>
              </a:rPr>
              <a:t>ur concerns with the past AV bills: </a:t>
            </a: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allow tens of thousands of AVs to be exempt from federal safety standards in the absence of new regulations on ADAS or AV tech and related issues like cybersecurity;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do not require minimum safety regulations for the ADAS and ADS systems by a date certain;</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preempt the ability of states and localities to protect their citizens even in the absence of comprehensive federal standards and regulations;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fail to require essential data and information be provided to consumers, regulators and investigators, among other problems; and,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fail to ensure safeguards are in place to realize potential societal benefits (safety, accessibility, mobility, equity, environmental) while minimizing known and foreseeable issues that impact safety, the workforce and the identified desirable outcomes.  </a:t>
            </a:r>
            <a:endParaRPr lang="en-US" sz="1100"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644D267-C9F5-4A28-A2C9-7A888326A808}" type="slidenum">
              <a:rPr lang="en-US" smtClean="0"/>
              <a:t>8</a:t>
            </a:fld>
            <a:endParaRPr lang="en-US"/>
          </a:p>
        </p:txBody>
      </p:sp>
    </p:spTree>
    <p:extLst>
      <p:ext uri="{BB962C8B-B14F-4D97-AF65-F5344CB8AC3E}">
        <p14:creationId xmlns:p14="http://schemas.microsoft.com/office/powerpoint/2010/main" val="31036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AVs:</a:t>
            </a:r>
          </a:p>
          <a:p>
            <a:pPr marL="0" marR="0">
              <a:spcBef>
                <a:spcPts val="0"/>
              </a:spcBef>
              <a:spcAft>
                <a:spcPts val="0"/>
              </a:spcAft>
            </a:pPr>
            <a:r>
              <a:rPr lang="en-US" sz="1100" dirty="0">
                <a:ea typeface="Calibri" panose="020F0502020204030204" pitchFamily="34" charset="0"/>
              </a:rPr>
              <a:t>O</a:t>
            </a:r>
            <a:r>
              <a:rPr lang="en-US" sz="1100" dirty="0">
                <a:effectLst/>
                <a:ea typeface="Calibri" panose="020F0502020204030204" pitchFamily="34" charset="0"/>
              </a:rPr>
              <a:t>ur concerns with the past AV bills: </a:t>
            </a: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allow tens of thousands of AVs to be exempt from federal safety standards in the absence of new regulations on ADAS or AV tech and related issues like cybersecurity;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do not require minimum safety regulations for the ADAS and ADS systems by a date certain;</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preempt the ability of states and localities to protect their citizens even in the absence of comprehensive federal standards and regulations;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fail to require essential data and information be provided to consumers, regulators and investigators, among other problems; and, </a:t>
            </a:r>
            <a:endParaRPr lang="en-US" sz="1100" dirty="0">
              <a:effectLs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effectLst/>
                <a:ea typeface="Times New Roman" panose="02020603050405020304" pitchFamily="18" charset="0"/>
              </a:rPr>
              <a:t>they fail to ensure safeguards are in place to realize potential societal benefits (safety, accessibility, mobility, equity, environmental) while minimizing known and foreseeable issues that impact safety, the workforce and the identified desirable outcomes.  </a:t>
            </a:r>
            <a:endParaRPr lang="en-US" sz="1100" dirty="0">
              <a:effectLs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644D267-C9F5-4A28-A2C9-7A888326A808}" type="slidenum">
              <a:rPr lang="en-US" smtClean="0"/>
              <a:t>9</a:t>
            </a:fld>
            <a:endParaRPr lang="en-US"/>
          </a:p>
        </p:txBody>
      </p:sp>
    </p:spTree>
    <p:extLst>
      <p:ext uri="{BB962C8B-B14F-4D97-AF65-F5344CB8AC3E}">
        <p14:creationId xmlns:p14="http://schemas.microsoft.com/office/powerpoint/2010/main" val="3214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BFB6-7961-4D5F-AD59-D30F2E349B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252F46-04BE-4FBB-A094-ECB1AA448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AA88F-CF20-46EA-A77C-3F496DFB6B04}"/>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5" name="Footer Placeholder 4">
            <a:extLst>
              <a:ext uri="{FF2B5EF4-FFF2-40B4-BE49-F238E27FC236}">
                <a16:creationId xmlns:a16="http://schemas.microsoft.com/office/drawing/2014/main" id="{7B44C2F3-8C15-408B-B077-FA6976B0E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CCE3D-4695-4369-A603-36FB6B7A4AC0}"/>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171163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476F-AD5A-44FC-9BB9-9A136A498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27098C-F5D7-449A-874F-A83C7F0FDB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6A307-020B-4347-BFAF-DF1824FE890B}"/>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5" name="Footer Placeholder 4">
            <a:extLst>
              <a:ext uri="{FF2B5EF4-FFF2-40B4-BE49-F238E27FC236}">
                <a16:creationId xmlns:a16="http://schemas.microsoft.com/office/drawing/2014/main" id="{3CE6DF9A-0DF7-4B2C-80C6-B7F8FD0E6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BEE5F-5C54-4A94-AD89-ECD429188216}"/>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265404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06EDDF-C01B-4C19-B696-AA37A3EB94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AAD362-7CA2-48AE-A4E6-2BA9664A1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A7512-FDD8-4D81-A85F-5E136C8A1485}"/>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5" name="Footer Placeholder 4">
            <a:extLst>
              <a:ext uri="{FF2B5EF4-FFF2-40B4-BE49-F238E27FC236}">
                <a16:creationId xmlns:a16="http://schemas.microsoft.com/office/drawing/2014/main" id="{47811860-9391-40EE-8108-5A23F99C2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F3376-7AF5-4CA5-B44E-7517968C9616}"/>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424149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9467-30BA-4D9D-9A74-7C1C3B43B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A4CB7C-71CD-4A20-9ABF-6B6D371A0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ABD24-EE67-4167-9E88-92173751802A}"/>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5" name="Footer Placeholder 4">
            <a:extLst>
              <a:ext uri="{FF2B5EF4-FFF2-40B4-BE49-F238E27FC236}">
                <a16:creationId xmlns:a16="http://schemas.microsoft.com/office/drawing/2014/main" id="{EB434359-2272-429E-BDFA-8A5367259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46379-9A38-45A1-97E2-2DF497C1F9BF}"/>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2020716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B544-CFE4-4962-AA2C-37DD2AE6B6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CD3903-6EC5-4FFE-8D7E-518E2F47C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C19850-9227-49E8-94E0-5D1761608E0D}"/>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5" name="Footer Placeholder 4">
            <a:extLst>
              <a:ext uri="{FF2B5EF4-FFF2-40B4-BE49-F238E27FC236}">
                <a16:creationId xmlns:a16="http://schemas.microsoft.com/office/drawing/2014/main" id="{A0D20127-3602-4968-A852-B9C4E8025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A19CA-8920-4C9F-BB57-B8D4D8054A26}"/>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168581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ED3C-299A-4272-8E3E-C8B4E3758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AFA28-9FB3-4043-AAED-F2CDF2EB3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439555-2081-40FA-BB80-C9DDFC69B0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7E1AF-1E53-4145-A646-8B7F3416807D}"/>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6" name="Footer Placeholder 5">
            <a:extLst>
              <a:ext uri="{FF2B5EF4-FFF2-40B4-BE49-F238E27FC236}">
                <a16:creationId xmlns:a16="http://schemas.microsoft.com/office/drawing/2014/main" id="{C47B8AD9-9F25-411B-ABD8-7B9A0720F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D921E-93EA-4AEB-B30B-A20D6D3E8AB7}"/>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386527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F730D-A5A9-4201-8C11-1F53C063AB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DEE336-3A2A-4D59-BE28-74E98B4BC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A5A602-C150-45D7-A3EE-D6792E8DA6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ADEA47-6AAB-4236-B3FC-444EE40197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67D67-7200-40AB-912F-AA0241C080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D700B9-8F5A-493C-A9C1-43778BD57396}"/>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8" name="Footer Placeholder 7">
            <a:extLst>
              <a:ext uri="{FF2B5EF4-FFF2-40B4-BE49-F238E27FC236}">
                <a16:creationId xmlns:a16="http://schemas.microsoft.com/office/drawing/2014/main" id="{4B6AEE52-71E4-458E-B8DF-C15A0C9451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BFBE3A-4461-46D3-ABC1-8CA0C8D77058}"/>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401068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6E00-A31E-4515-A968-B27FE1CCAE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E5C48-D835-4C98-B5F7-CC1D34BEE5F0}"/>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4" name="Footer Placeholder 3">
            <a:extLst>
              <a:ext uri="{FF2B5EF4-FFF2-40B4-BE49-F238E27FC236}">
                <a16:creationId xmlns:a16="http://schemas.microsoft.com/office/drawing/2014/main" id="{95BC6D5D-2733-405C-9DD8-669208CEB2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6EFBC7-54DD-447E-8713-DF3072A5F2CB}"/>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12520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789D6-4940-4808-8DC1-132E689E366C}"/>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3" name="Footer Placeholder 2">
            <a:extLst>
              <a:ext uri="{FF2B5EF4-FFF2-40B4-BE49-F238E27FC236}">
                <a16:creationId xmlns:a16="http://schemas.microsoft.com/office/drawing/2014/main" id="{4CFFB6B5-A6E0-4A84-A5D6-664DDC153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770A97-722D-48A6-A47E-77ACA11E0621}"/>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170709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1E7D-1C4F-49C4-94D8-CF453D5A94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F92DC2-36DF-47D2-B360-3C8B77AC46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9CCDC-33BF-4A67-8249-AC9D4116B4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B8DB0-6895-48F2-80F4-AB74A5A4E194}"/>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6" name="Footer Placeholder 5">
            <a:extLst>
              <a:ext uri="{FF2B5EF4-FFF2-40B4-BE49-F238E27FC236}">
                <a16:creationId xmlns:a16="http://schemas.microsoft.com/office/drawing/2014/main" id="{A13F4903-4A6A-488A-A345-586D2F520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050C3-45EF-4851-9752-6CFCA122A389}"/>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9883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C0CD-5798-4D8C-9A3C-37E97F9A5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A516F-3E7D-431F-AE51-7B753752C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05E30B-9AB4-4711-8DDF-ACEA1849D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BCF75-E146-4A97-9D31-73CA50C20202}"/>
              </a:ext>
            </a:extLst>
          </p:cNvPr>
          <p:cNvSpPr>
            <a:spLocks noGrp="1"/>
          </p:cNvSpPr>
          <p:nvPr>
            <p:ph type="dt" sz="half" idx="10"/>
          </p:nvPr>
        </p:nvSpPr>
        <p:spPr/>
        <p:txBody>
          <a:bodyPr/>
          <a:lstStyle/>
          <a:p>
            <a:fld id="{6D537913-843D-45B3-8A52-0F306461FDAC}" type="datetimeFigureOut">
              <a:rPr lang="en-US" smtClean="0"/>
              <a:t>2/27/2023</a:t>
            </a:fld>
            <a:endParaRPr lang="en-US"/>
          </a:p>
        </p:txBody>
      </p:sp>
      <p:sp>
        <p:nvSpPr>
          <p:cNvPr id="6" name="Footer Placeholder 5">
            <a:extLst>
              <a:ext uri="{FF2B5EF4-FFF2-40B4-BE49-F238E27FC236}">
                <a16:creationId xmlns:a16="http://schemas.microsoft.com/office/drawing/2014/main" id="{A18B5A6F-E990-4C88-AB24-E6DD92979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E8E9C-AA65-4D29-92D7-B20D917A31C5}"/>
              </a:ext>
            </a:extLst>
          </p:cNvPr>
          <p:cNvSpPr>
            <a:spLocks noGrp="1"/>
          </p:cNvSpPr>
          <p:nvPr>
            <p:ph type="sldNum" sz="quarter" idx="12"/>
          </p:nvPr>
        </p:nvSpPr>
        <p:spPr/>
        <p:txBody>
          <a:bodyPr/>
          <a:lstStyle/>
          <a:p>
            <a:fld id="{7198FD3F-F4C7-4372-8655-AC9141775DE7}" type="slidenum">
              <a:rPr lang="en-US" smtClean="0"/>
              <a:t>‹#›</a:t>
            </a:fld>
            <a:endParaRPr lang="en-US"/>
          </a:p>
        </p:txBody>
      </p:sp>
    </p:spTree>
    <p:extLst>
      <p:ext uri="{BB962C8B-B14F-4D97-AF65-F5344CB8AC3E}">
        <p14:creationId xmlns:p14="http://schemas.microsoft.com/office/powerpoint/2010/main" val="25235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B1B03-ED96-4A54-9BE2-46D6252A7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73FC3F-8A3D-4FDA-9DD4-6B58C6E9B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C0616-C996-4011-AF1B-D6DFB37D3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37913-843D-45B3-8A52-0F306461FDAC}" type="datetimeFigureOut">
              <a:rPr lang="en-US" smtClean="0"/>
              <a:t>2/27/2023</a:t>
            </a:fld>
            <a:endParaRPr lang="en-US"/>
          </a:p>
        </p:txBody>
      </p:sp>
      <p:sp>
        <p:nvSpPr>
          <p:cNvPr id="5" name="Footer Placeholder 4">
            <a:extLst>
              <a:ext uri="{FF2B5EF4-FFF2-40B4-BE49-F238E27FC236}">
                <a16:creationId xmlns:a16="http://schemas.microsoft.com/office/drawing/2014/main" id="{E70E0EB9-447C-47C2-80A6-1B4BA2FDE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720AAD-946E-43F9-8E63-C8838052F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8FD3F-F4C7-4372-8655-AC9141775DE7}" type="slidenum">
              <a:rPr lang="en-US" smtClean="0"/>
              <a:t>‹#›</a:t>
            </a:fld>
            <a:endParaRPr lang="en-US"/>
          </a:p>
        </p:txBody>
      </p:sp>
    </p:spTree>
    <p:extLst>
      <p:ext uri="{BB962C8B-B14F-4D97-AF65-F5344CB8AC3E}">
        <p14:creationId xmlns:p14="http://schemas.microsoft.com/office/powerpoint/2010/main" val="1974197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gif"/><Relationship Id="rId23" Type="http://schemas.openxmlformats.org/officeDocument/2006/relationships/image" Target="../media/image22.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aferoads.org/" TargetMode="External"/><Relationship Id="rId5" Type="http://schemas.openxmlformats.org/officeDocument/2006/relationships/hyperlink" Target="mailto:tgill@saferoads.org" TargetMode="External"/><Relationship Id="rId4" Type="http://schemas.openxmlformats.org/officeDocument/2006/relationships/hyperlink" Target="mailto:cchase@saferoads.org" TargetMode="External"/><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35D13-82D5-46AE-A6F6-ADAE4E0E7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55" y="616069"/>
            <a:ext cx="7752253" cy="3010459"/>
          </a:xfrm>
          <a:prstGeom prst="rect">
            <a:avLst/>
          </a:prstGeom>
          <a:ln>
            <a:noFill/>
          </a:ln>
          <a:effectLst>
            <a:outerShdw blurRad="292100" dist="139700" dir="2700000" algn="tl" rotWithShape="0">
              <a:srgbClr val="333333">
                <a:alpha val="65000"/>
              </a:srgbClr>
            </a:outerShdw>
          </a:effectLst>
        </p:spPr>
      </p:pic>
      <p:sp>
        <p:nvSpPr>
          <p:cNvPr id="9" name="Rectangle 4">
            <a:extLst>
              <a:ext uri="{FF2B5EF4-FFF2-40B4-BE49-F238E27FC236}">
                <a16:creationId xmlns:a16="http://schemas.microsoft.com/office/drawing/2014/main" id="{8F992524-CBCE-44E3-B3DC-7564BBDB7EA8}"/>
              </a:ext>
            </a:extLst>
          </p:cNvPr>
          <p:cNvSpPr>
            <a:spLocks noChangeArrowheads="1"/>
          </p:cNvSpPr>
          <p:nvPr/>
        </p:nvSpPr>
        <p:spPr bwMode="auto">
          <a:xfrm>
            <a:off x="380402" y="2349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E57CFA5-FC40-4014-9AE8-43F515792BA0}"/>
              </a:ext>
            </a:extLst>
          </p:cNvPr>
          <p:cNvSpPr>
            <a:spLocks noChangeArrowheads="1"/>
          </p:cNvSpPr>
          <p:nvPr/>
        </p:nvSpPr>
        <p:spPr bwMode="auto">
          <a:xfrm>
            <a:off x="380402" y="3103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B8BBF28F-3371-40CD-B1BF-F9B503E04386}"/>
              </a:ext>
            </a:extLst>
          </p:cNvPr>
          <p:cNvSpPr>
            <a:spLocks noChangeArrowheads="1"/>
          </p:cNvSpPr>
          <p:nvPr/>
        </p:nvSpPr>
        <p:spPr bwMode="auto">
          <a:xfrm>
            <a:off x="380402" y="59739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47B7A632-26B1-B0F8-76F7-817EA3506298}"/>
              </a:ext>
            </a:extLst>
          </p:cNvPr>
          <p:cNvSpPr txBox="1"/>
          <p:nvPr/>
        </p:nvSpPr>
        <p:spPr>
          <a:xfrm>
            <a:off x="380402" y="4891111"/>
            <a:ext cx="11546823" cy="800219"/>
          </a:xfrm>
          <a:prstGeom prst="rect">
            <a:avLst/>
          </a:prstGeom>
          <a:noFill/>
        </p:spPr>
        <p:txBody>
          <a:bodyPr wrap="square" rtlCol="0">
            <a:spAutoFit/>
          </a:bodyPr>
          <a:lstStyle/>
          <a:p>
            <a:r>
              <a:rPr lang="en-US" sz="4600" b="1" i="1" dirty="0">
                <a:solidFill>
                  <a:schemeClr val="tx1">
                    <a:lumMod val="85000"/>
                    <a:lumOff val="15000"/>
                  </a:schemeClr>
                </a:solidFill>
                <a:effectLst>
                  <a:outerShdw blurRad="38100" dist="38100" dir="2700000" algn="tl">
                    <a:srgbClr val="000000">
                      <a:alpha val="43137"/>
                    </a:srgbClr>
                  </a:outerShdw>
                </a:effectLst>
              </a:rPr>
              <a:t>Safe Road Users, Safe Vehicles and Safe Roads</a:t>
            </a:r>
          </a:p>
        </p:txBody>
      </p:sp>
      <p:sp>
        <p:nvSpPr>
          <p:cNvPr id="7" name="TextBox 6">
            <a:extLst>
              <a:ext uri="{FF2B5EF4-FFF2-40B4-BE49-F238E27FC236}">
                <a16:creationId xmlns:a16="http://schemas.microsoft.com/office/drawing/2014/main" id="{4C9D18B6-86BD-7385-9428-0EDB7DA7CCB3}"/>
              </a:ext>
            </a:extLst>
          </p:cNvPr>
          <p:cNvSpPr txBox="1"/>
          <p:nvPr/>
        </p:nvSpPr>
        <p:spPr>
          <a:xfrm>
            <a:off x="8263467" y="6208889"/>
            <a:ext cx="3567289" cy="369332"/>
          </a:xfrm>
          <a:prstGeom prst="rect">
            <a:avLst/>
          </a:prstGeom>
          <a:noFill/>
        </p:spPr>
        <p:txBody>
          <a:bodyPr wrap="square" rtlCol="0">
            <a:spAutoFit/>
          </a:bodyPr>
          <a:lstStyle/>
          <a:p>
            <a:pPr algn="r"/>
            <a:r>
              <a:rPr lang="en-US" dirty="0"/>
              <a:t>February 23, 2023</a:t>
            </a:r>
          </a:p>
        </p:txBody>
      </p:sp>
    </p:spTree>
    <p:extLst>
      <p:ext uri="{BB962C8B-B14F-4D97-AF65-F5344CB8AC3E}">
        <p14:creationId xmlns:p14="http://schemas.microsoft.com/office/powerpoint/2010/main" val="110986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34D3436-442D-4CC0-A589-5DF7FA427509}"/>
              </a:ext>
            </a:extLst>
          </p:cNvPr>
          <p:cNvPicPr>
            <a:picLocks noChangeAspect="1"/>
          </p:cNvPicPr>
          <p:nvPr/>
        </p:nvPicPr>
        <p:blipFill>
          <a:blip r:embed="rId3"/>
          <a:stretch>
            <a:fillRect/>
          </a:stretch>
        </p:blipFill>
        <p:spPr>
          <a:xfrm>
            <a:off x="5931407" y="0"/>
            <a:ext cx="6260593" cy="685800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23A98AF8-F809-49DD-8CBB-C4A26825A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5" y="197304"/>
            <a:ext cx="2354678" cy="914400"/>
          </a:xfrm>
          <a:prstGeom prst="rect">
            <a:avLst/>
          </a:prstGeom>
        </p:spPr>
      </p:pic>
      <p:sp>
        <p:nvSpPr>
          <p:cNvPr id="2" name="TextBox 1">
            <a:extLst>
              <a:ext uri="{FF2B5EF4-FFF2-40B4-BE49-F238E27FC236}">
                <a16:creationId xmlns:a16="http://schemas.microsoft.com/office/drawing/2014/main" id="{974D941A-AF79-4727-8499-93A4EF13418C}"/>
              </a:ext>
            </a:extLst>
          </p:cNvPr>
          <p:cNvSpPr txBox="1"/>
          <p:nvPr/>
        </p:nvSpPr>
        <p:spPr>
          <a:xfrm>
            <a:off x="2572394" y="197304"/>
            <a:ext cx="9401892" cy="523220"/>
          </a:xfrm>
          <a:prstGeom prst="rect">
            <a:avLst/>
          </a:prstGeom>
          <a:noFill/>
        </p:spPr>
        <p:txBody>
          <a:bodyPr wrap="square" rtlCol="0">
            <a:spAutoFit/>
          </a:bodyPr>
          <a:lstStyle/>
          <a:p>
            <a:pPr algn="r"/>
            <a:r>
              <a:rPr lang="en-US" sz="2800" dirty="0">
                <a:solidFill>
                  <a:schemeClr val="tx1">
                    <a:lumMod val="50000"/>
                    <a:lumOff val="50000"/>
                  </a:schemeClr>
                </a:solidFill>
                <a:latin typeface="Arial" panose="020B0604020202020204" pitchFamily="34" charset="0"/>
                <a:cs typeface="Arial" panose="020B0604020202020204" pitchFamily="34" charset="0"/>
              </a:rPr>
              <a:t>Who is Advocates: Our Board</a:t>
            </a:r>
          </a:p>
        </p:txBody>
      </p:sp>
      <p:pic>
        <p:nvPicPr>
          <p:cNvPr id="11" name="Content Placeholder 48" descr="A close up of a sign&#10;&#10;Description automatically generated">
            <a:extLst>
              <a:ext uri="{FF2B5EF4-FFF2-40B4-BE49-F238E27FC236}">
                <a16:creationId xmlns:a16="http://schemas.microsoft.com/office/drawing/2014/main" id="{D29F850F-DCBA-433B-B31D-C9F402456B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8239" y="1158684"/>
            <a:ext cx="1439387" cy="1375162"/>
          </a:xfrm>
          <a:prstGeom prst="rect">
            <a:avLst/>
          </a:prstGeom>
        </p:spPr>
      </p:pic>
      <p:pic>
        <p:nvPicPr>
          <p:cNvPr id="12" name="Picture 11" descr="A close up of a sign&#10;&#10;Description automatically generated">
            <a:extLst>
              <a:ext uri="{FF2B5EF4-FFF2-40B4-BE49-F238E27FC236}">
                <a16:creationId xmlns:a16="http://schemas.microsoft.com/office/drawing/2014/main" id="{237C3D91-035B-4262-85E1-4CDBDAEA64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850" y="1347075"/>
            <a:ext cx="1844845" cy="1552012"/>
          </a:xfrm>
          <a:prstGeom prst="rect">
            <a:avLst/>
          </a:prstGeom>
        </p:spPr>
      </p:pic>
      <p:pic>
        <p:nvPicPr>
          <p:cNvPr id="13" name="Picture 12" descr="A close up of a sign&#10;&#10;Description automatically generated">
            <a:extLst>
              <a:ext uri="{FF2B5EF4-FFF2-40B4-BE49-F238E27FC236}">
                <a16:creationId xmlns:a16="http://schemas.microsoft.com/office/drawing/2014/main" id="{6DE5F6D1-AB86-4DC8-A18D-D0A5496408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014" y="2848529"/>
            <a:ext cx="1997110" cy="812097"/>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65B5A643-8B5E-4D3F-A646-89207AE631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0051" y="3449209"/>
            <a:ext cx="1636197" cy="909814"/>
          </a:xfrm>
          <a:prstGeom prst="rect">
            <a:avLst/>
          </a:prstGeom>
        </p:spPr>
      </p:pic>
      <p:pic>
        <p:nvPicPr>
          <p:cNvPr id="15" name="Picture 14" descr="A black sign with white letters&#10;&#10;Description automatically generated">
            <a:extLst>
              <a:ext uri="{FF2B5EF4-FFF2-40B4-BE49-F238E27FC236}">
                <a16:creationId xmlns:a16="http://schemas.microsoft.com/office/drawing/2014/main" id="{5EC79326-CA38-48DE-BFBA-6B1799A80D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754" y="4025499"/>
            <a:ext cx="2128804" cy="709601"/>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4CE24E04-E4C4-4E59-B1E7-4B3FFB0735C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01298" y="2767382"/>
            <a:ext cx="1235479" cy="1042090"/>
          </a:xfrm>
          <a:prstGeom prst="rect">
            <a:avLst/>
          </a:prstGeom>
        </p:spPr>
      </p:pic>
      <p:pic>
        <p:nvPicPr>
          <p:cNvPr id="17" name="Picture 16" descr="A drawing of a person&#10;&#10;Description automatically generated">
            <a:extLst>
              <a:ext uri="{FF2B5EF4-FFF2-40B4-BE49-F238E27FC236}">
                <a16:creationId xmlns:a16="http://schemas.microsoft.com/office/drawing/2014/main" id="{D8DA55D6-7126-4FB9-931E-52706352A4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12952" y="1416083"/>
            <a:ext cx="1358895" cy="1048866"/>
          </a:xfrm>
          <a:prstGeom prst="rect">
            <a:avLst/>
          </a:prstGeom>
        </p:spPr>
      </p:pic>
      <p:pic>
        <p:nvPicPr>
          <p:cNvPr id="18" name="Picture 17" descr="A close up of a sign&#10;&#10;Description automatically generated">
            <a:extLst>
              <a:ext uri="{FF2B5EF4-FFF2-40B4-BE49-F238E27FC236}">
                <a16:creationId xmlns:a16="http://schemas.microsoft.com/office/drawing/2014/main" id="{DD9347BE-415A-4AC7-8B1F-3C7C8730601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63091" y="2706505"/>
            <a:ext cx="2274335" cy="605215"/>
          </a:xfrm>
          <a:prstGeom prst="rect">
            <a:avLst/>
          </a:prstGeom>
        </p:spPr>
      </p:pic>
      <p:pic>
        <p:nvPicPr>
          <p:cNvPr id="21" name="Picture 20" descr="A close up of a logo&#10;&#10;Description automatically generated">
            <a:extLst>
              <a:ext uri="{FF2B5EF4-FFF2-40B4-BE49-F238E27FC236}">
                <a16:creationId xmlns:a16="http://schemas.microsoft.com/office/drawing/2014/main" id="{0DAA6042-50FB-4E84-8B03-40FFB7E7252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464" t="30325" r="3572" b="29309"/>
          <a:stretch/>
        </p:blipFill>
        <p:spPr>
          <a:xfrm>
            <a:off x="3982081" y="4591893"/>
            <a:ext cx="2209390" cy="908932"/>
          </a:xfrm>
          <a:prstGeom prst="rect">
            <a:avLst/>
          </a:prstGeom>
        </p:spPr>
      </p:pic>
      <p:pic>
        <p:nvPicPr>
          <p:cNvPr id="22" name="Picture 21">
            <a:extLst>
              <a:ext uri="{FF2B5EF4-FFF2-40B4-BE49-F238E27FC236}">
                <a16:creationId xmlns:a16="http://schemas.microsoft.com/office/drawing/2014/main" id="{513BF57B-B164-40F2-A4BA-AC50A87EE49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93812" y="1008270"/>
            <a:ext cx="1065251" cy="1473598"/>
          </a:xfrm>
          <a:prstGeom prst="rect">
            <a:avLst/>
          </a:prstGeom>
        </p:spPr>
      </p:pic>
      <p:pic>
        <p:nvPicPr>
          <p:cNvPr id="23" name="Picture 22" descr="A close up of a logo&#10;&#10;Description automatically generated">
            <a:extLst>
              <a:ext uri="{FF2B5EF4-FFF2-40B4-BE49-F238E27FC236}">
                <a16:creationId xmlns:a16="http://schemas.microsoft.com/office/drawing/2014/main" id="{A747DE8E-9529-4155-954C-76F4FFCCF8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09624" y="3619451"/>
            <a:ext cx="1784825" cy="812097"/>
          </a:xfrm>
          <a:prstGeom prst="rect">
            <a:avLst/>
          </a:prstGeom>
        </p:spPr>
      </p:pic>
      <p:pic>
        <p:nvPicPr>
          <p:cNvPr id="24" name="Picture 23">
            <a:extLst>
              <a:ext uri="{FF2B5EF4-FFF2-40B4-BE49-F238E27FC236}">
                <a16:creationId xmlns:a16="http://schemas.microsoft.com/office/drawing/2014/main" id="{647B9637-DC6C-4235-A81E-84510D225F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25648" y="4179831"/>
            <a:ext cx="1437029" cy="1231740"/>
          </a:xfrm>
          <a:prstGeom prst="rect">
            <a:avLst/>
          </a:prstGeom>
        </p:spPr>
      </p:pic>
      <p:pic>
        <p:nvPicPr>
          <p:cNvPr id="25" name="Picture 24">
            <a:extLst>
              <a:ext uri="{FF2B5EF4-FFF2-40B4-BE49-F238E27FC236}">
                <a16:creationId xmlns:a16="http://schemas.microsoft.com/office/drawing/2014/main" id="{851805FE-26C9-439F-A130-C0E09787B47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27296" b="35324"/>
          <a:stretch/>
        </p:blipFill>
        <p:spPr>
          <a:xfrm>
            <a:off x="6122246" y="3293451"/>
            <a:ext cx="1636197" cy="839786"/>
          </a:xfrm>
          <a:prstGeom prst="rect">
            <a:avLst/>
          </a:prstGeom>
        </p:spPr>
      </p:pic>
      <p:pic>
        <p:nvPicPr>
          <p:cNvPr id="26" name="Picture 25">
            <a:extLst>
              <a:ext uri="{FF2B5EF4-FFF2-40B4-BE49-F238E27FC236}">
                <a16:creationId xmlns:a16="http://schemas.microsoft.com/office/drawing/2014/main" id="{F9F1CF39-4641-4440-867A-2DC7A8F3830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4310" y="5152070"/>
            <a:ext cx="1699598" cy="957439"/>
          </a:xfrm>
          <a:prstGeom prst="rect">
            <a:avLst/>
          </a:prstGeom>
        </p:spPr>
      </p:pic>
      <p:pic>
        <p:nvPicPr>
          <p:cNvPr id="27" name="Picture 26">
            <a:extLst>
              <a:ext uri="{FF2B5EF4-FFF2-40B4-BE49-F238E27FC236}">
                <a16:creationId xmlns:a16="http://schemas.microsoft.com/office/drawing/2014/main" id="{43A6FCB0-25FB-4112-BB4C-11EEB35B56D6}"/>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71" t="23111" r="-27" b="27911"/>
          <a:stretch/>
        </p:blipFill>
        <p:spPr>
          <a:xfrm>
            <a:off x="6012466" y="1475722"/>
            <a:ext cx="2110055" cy="837366"/>
          </a:xfrm>
          <a:prstGeom prst="rect">
            <a:avLst/>
          </a:prstGeom>
        </p:spPr>
      </p:pic>
      <p:pic>
        <p:nvPicPr>
          <p:cNvPr id="28" name="Picture 27" descr="A large room&#10;&#10;Description automatically generated">
            <a:extLst>
              <a:ext uri="{FF2B5EF4-FFF2-40B4-BE49-F238E27FC236}">
                <a16:creationId xmlns:a16="http://schemas.microsoft.com/office/drawing/2014/main" id="{6D954FB4-4198-42C5-AC98-0CF700B14AB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868970" y="5331961"/>
            <a:ext cx="2166406" cy="709602"/>
          </a:xfrm>
          <a:prstGeom prst="rect">
            <a:avLst/>
          </a:prstGeom>
        </p:spPr>
      </p:pic>
      <p:pic>
        <p:nvPicPr>
          <p:cNvPr id="29" name="Picture 28" descr="A close up of a sign&#10;&#10;Description automatically generated">
            <a:extLst>
              <a:ext uri="{FF2B5EF4-FFF2-40B4-BE49-F238E27FC236}">
                <a16:creationId xmlns:a16="http://schemas.microsoft.com/office/drawing/2014/main" id="{A16C0C81-2850-4F99-8625-150CE987230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680381" y="3992376"/>
            <a:ext cx="988810" cy="1318412"/>
          </a:xfrm>
          <a:prstGeom prst="rect">
            <a:avLst/>
          </a:prstGeom>
        </p:spPr>
      </p:pic>
      <p:pic>
        <p:nvPicPr>
          <p:cNvPr id="1028" name="Picture 4">
            <a:extLst>
              <a:ext uri="{FF2B5EF4-FFF2-40B4-BE49-F238E27FC236}">
                <a16:creationId xmlns:a16="http://schemas.microsoft.com/office/drawing/2014/main" id="{E70EE51A-B142-440C-A4A6-95AFB5EF90F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36432" y="951978"/>
            <a:ext cx="1691459" cy="169145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F1C81B40-2951-46F6-A01D-2B17374D984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156918" y="4718349"/>
            <a:ext cx="1594618" cy="656019"/>
          </a:xfrm>
          <a:prstGeom prst="rect">
            <a:avLst/>
          </a:prstGeom>
        </p:spPr>
      </p:pic>
      <p:pic>
        <p:nvPicPr>
          <p:cNvPr id="31" name="Picture 30">
            <a:extLst>
              <a:ext uri="{FF2B5EF4-FFF2-40B4-BE49-F238E27FC236}">
                <a16:creationId xmlns:a16="http://schemas.microsoft.com/office/drawing/2014/main" id="{8477F5DA-5524-4296-8806-701207EE6A5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944727" y="2848529"/>
            <a:ext cx="1757027" cy="1082328"/>
          </a:xfrm>
          <a:prstGeom prst="rect">
            <a:avLst/>
          </a:prstGeom>
        </p:spPr>
      </p:pic>
      <p:pic>
        <p:nvPicPr>
          <p:cNvPr id="20" name="Picture 19">
            <a:extLst>
              <a:ext uri="{FF2B5EF4-FFF2-40B4-BE49-F238E27FC236}">
                <a16:creationId xmlns:a16="http://schemas.microsoft.com/office/drawing/2014/main" id="{255CB58D-F0FE-459E-832C-E717B275479D}"/>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t="11162"/>
          <a:stretch/>
        </p:blipFill>
        <p:spPr>
          <a:xfrm>
            <a:off x="3842571" y="2498346"/>
            <a:ext cx="2136655" cy="892734"/>
          </a:xfrm>
          <a:prstGeom prst="rect">
            <a:avLst/>
          </a:prstGeom>
        </p:spPr>
      </p:pic>
      <p:sp>
        <p:nvSpPr>
          <p:cNvPr id="32" name="TextBox 31">
            <a:extLst>
              <a:ext uri="{FF2B5EF4-FFF2-40B4-BE49-F238E27FC236}">
                <a16:creationId xmlns:a16="http://schemas.microsoft.com/office/drawing/2014/main" id="{3C63ACF5-D722-4835-AE7C-6A14EB2FE5F9}"/>
              </a:ext>
            </a:extLst>
          </p:cNvPr>
          <p:cNvSpPr txBox="1"/>
          <p:nvPr/>
        </p:nvSpPr>
        <p:spPr>
          <a:xfrm>
            <a:off x="2901275" y="5793900"/>
            <a:ext cx="6394773" cy="1082348"/>
          </a:xfrm>
          <a:prstGeom prst="rect">
            <a:avLst/>
          </a:prstGeom>
          <a:noFill/>
        </p:spPr>
        <p:txBody>
          <a:bodyPr wrap="square" rtlCol="0">
            <a:spAutoFit/>
          </a:bodyPr>
          <a:lstStyle/>
          <a:p>
            <a:pPr algn="ctr">
              <a:spcAft>
                <a:spcPts val="1000"/>
              </a:spcAft>
            </a:pPr>
            <a:r>
              <a:rPr lang="en-US" sz="1400" dirty="0">
                <a:solidFill>
                  <a:schemeClr val="tx1">
                    <a:lumMod val="50000"/>
                    <a:lumOff val="50000"/>
                  </a:schemeClr>
                </a:solidFill>
                <a:latin typeface="Arial" panose="020B0604020202020204" pitchFamily="34" charset="0"/>
                <a:cs typeface="Arial" panose="020B0604020202020204" pitchFamily="34" charset="0"/>
              </a:rPr>
              <a:t>Joan Claybrook, President Emeritus, Public Citizen, and former Administrator, National Highway Traffic Safety Administration</a:t>
            </a:r>
          </a:p>
          <a:p>
            <a:pPr algn="ctr">
              <a:spcAft>
                <a:spcPts val="1200"/>
              </a:spcAft>
            </a:pPr>
            <a:r>
              <a:rPr lang="en-US" sz="1400" dirty="0">
                <a:solidFill>
                  <a:schemeClr val="tx1">
                    <a:lumMod val="50000"/>
                    <a:lumOff val="50000"/>
                  </a:schemeClr>
                </a:solidFill>
                <a:latin typeface="Arial" panose="020B0604020202020204" pitchFamily="34" charset="0"/>
                <a:cs typeface="Arial" panose="020B0604020202020204" pitchFamily="34" charset="0"/>
              </a:rPr>
              <a:t>R. David </a:t>
            </a:r>
            <a:r>
              <a:rPr lang="en-US" sz="1400" dirty="0" err="1">
                <a:solidFill>
                  <a:schemeClr val="tx1">
                    <a:lumMod val="50000"/>
                    <a:lumOff val="50000"/>
                  </a:schemeClr>
                </a:solidFill>
                <a:latin typeface="Arial" panose="020B0604020202020204" pitchFamily="34" charset="0"/>
                <a:cs typeface="Arial" panose="020B0604020202020204" pitchFamily="34" charset="0"/>
              </a:rPr>
              <a:t>Pittle</a:t>
            </a:r>
            <a:r>
              <a:rPr lang="en-US" sz="1400" dirty="0">
                <a:solidFill>
                  <a:schemeClr val="tx1">
                    <a:lumMod val="50000"/>
                    <a:lumOff val="50000"/>
                  </a:schemeClr>
                </a:solidFill>
                <a:latin typeface="Arial" panose="020B0604020202020204" pitchFamily="34" charset="0"/>
                <a:cs typeface="Arial" panose="020B0604020202020204" pitchFamily="34" charset="0"/>
              </a:rPr>
              <a:t>, Product Safety and Regulatory Consultant, and former Commissioner, Consumer Product Safety Commission</a:t>
            </a:r>
          </a:p>
        </p:txBody>
      </p:sp>
      <p:pic>
        <p:nvPicPr>
          <p:cNvPr id="3" name="Picture 2" descr="Logo, company name&#10;&#10;Description automatically generated">
            <a:extLst>
              <a:ext uri="{FF2B5EF4-FFF2-40B4-BE49-F238E27FC236}">
                <a16:creationId xmlns:a16="http://schemas.microsoft.com/office/drawing/2014/main" id="{322AE404-BCA0-4609-045D-D7A8C2F020AC}"/>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9944727" y="4253465"/>
            <a:ext cx="2235194" cy="879196"/>
          </a:xfrm>
          <a:prstGeom prst="rect">
            <a:avLst/>
          </a:prstGeom>
          <a:noFill/>
          <a:ln>
            <a:noFill/>
          </a:ln>
        </p:spPr>
      </p:pic>
    </p:spTree>
    <p:extLst>
      <p:ext uri="{BB962C8B-B14F-4D97-AF65-F5344CB8AC3E}">
        <p14:creationId xmlns:p14="http://schemas.microsoft.com/office/powerpoint/2010/main" val="219904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4E676558-A25F-4519-A8E0-B30A95AFC70A}"/>
              </a:ext>
            </a:extLst>
          </p:cNvPr>
          <p:cNvPicPr>
            <a:picLocks noChangeAspect="1"/>
          </p:cNvPicPr>
          <p:nvPr/>
        </p:nvPicPr>
        <p:blipFill rotWithShape="1">
          <a:blip r:embed="rId3">
            <a:extLst>
              <a:ext uri="{28A0092B-C50C-407E-A947-70E740481C1C}">
                <a14:useLocalDpi xmlns:a14="http://schemas.microsoft.com/office/drawing/2010/main" val="0"/>
              </a:ext>
            </a:extLst>
          </a:blip>
          <a:srcRect t="10821" b="3153"/>
          <a:stretch/>
        </p:blipFill>
        <p:spPr>
          <a:xfrm>
            <a:off x="1487865" y="731521"/>
            <a:ext cx="9216269" cy="6126479"/>
          </a:xfrm>
          <a:prstGeom prst="rect">
            <a:avLst/>
          </a:prstGeom>
        </p:spPr>
      </p:pic>
      <p:pic>
        <p:nvPicPr>
          <p:cNvPr id="4" name="Picture 3">
            <a:extLst>
              <a:ext uri="{FF2B5EF4-FFF2-40B4-BE49-F238E27FC236}">
                <a16:creationId xmlns:a16="http://schemas.microsoft.com/office/drawing/2014/main" id="{1CD3C4F5-D4C6-490B-BC1D-AB950EE67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16" y="216217"/>
            <a:ext cx="1883742" cy="731520"/>
          </a:xfrm>
          <a:prstGeom prst="rect">
            <a:avLst/>
          </a:prstGeom>
        </p:spPr>
      </p:pic>
      <p:sp>
        <p:nvSpPr>
          <p:cNvPr id="7" name="TextBox 6">
            <a:extLst>
              <a:ext uri="{FF2B5EF4-FFF2-40B4-BE49-F238E27FC236}">
                <a16:creationId xmlns:a16="http://schemas.microsoft.com/office/drawing/2014/main" id="{668D943A-7725-0B98-0AD2-7FD4D10EFA19}"/>
              </a:ext>
            </a:extLst>
          </p:cNvPr>
          <p:cNvSpPr txBox="1"/>
          <p:nvPr/>
        </p:nvSpPr>
        <p:spPr>
          <a:xfrm>
            <a:off x="2572394" y="197304"/>
            <a:ext cx="9401892" cy="523220"/>
          </a:xfrm>
          <a:prstGeom prst="rect">
            <a:avLst/>
          </a:prstGeom>
          <a:noFill/>
        </p:spPr>
        <p:txBody>
          <a:bodyPr wrap="square" rtlCol="0">
            <a:spAutoFit/>
          </a:bodyPr>
          <a:lstStyle/>
          <a:p>
            <a:pPr algn="r"/>
            <a:r>
              <a:rPr lang="en-US" sz="2800" dirty="0">
                <a:solidFill>
                  <a:schemeClr val="tx1">
                    <a:lumMod val="50000"/>
                    <a:lumOff val="50000"/>
                  </a:schemeClr>
                </a:solidFill>
                <a:latin typeface="Arial" panose="020B0604020202020204" pitchFamily="34" charset="0"/>
                <a:cs typeface="Arial" panose="020B0604020202020204" pitchFamily="34" charset="0"/>
              </a:rPr>
              <a:t>Advocates: Our Accomplishments</a:t>
            </a:r>
          </a:p>
        </p:txBody>
      </p:sp>
    </p:spTree>
    <p:extLst>
      <p:ext uri="{BB962C8B-B14F-4D97-AF65-F5344CB8AC3E}">
        <p14:creationId xmlns:p14="http://schemas.microsoft.com/office/powerpoint/2010/main" val="216832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87336E50-600B-4B79-9297-4B0537581254}"/>
              </a:ext>
            </a:extLst>
          </p:cNvPr>
          <p:cNvSpPr>
            <a:spLocks noChangeArrowheads="1"/>
          </p:cNvSpPr>
          <p:nvPr/>
        </p:nvSpPr>
        <p:spPr bwMode="auto">
          <a:xfrm>
            <a:off x="380402" y="7717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E57CFA5-FC40-4014-9AE8-43F515792BA0}"/>
              </a:ext>
            </a:extLst>
          </p:cNvPr>
          <p:cNvSpPr>
            <a:spLocks noChangeArrowheads="1"/>
          </p:cNvSpPr>
          <p:nvPr/>
        </p:nvSpPr>
        <p:spPr bwMode="auto">
          <a:xfrm>
            <a:off x="380402" y="3103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DB5BA90A-901D-428A-A24C-FFC9052E889A}"/>
              </a:ext>
            </a:extLst>
          </p:cNvPr>
          <p:cNvSpPr>
            <a:spLocks noChangeArrowheads="1"/>
          </p:cNvSpPr>
          <p:nvPr/>
        </p:nvSpPr>
        <p:spPr bwMode="auto">
          <a:xfrm>
            <a:off x="4252491" y="78795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a:extLst>
              <a:ext uri="{FF2B5EF4-FFF2-40B4-BE49-F238E27FC236}">
                <a16:creationId xmlns:a16="http://schemas.microsoft.com/office/drawing/2014/main" id="{B8BBF28F-3371-40CD-B1BF-F9B503E04386}"/>
              </a:ext>
            </a:extLst>
          </p:cNvPr>
          <p:cNvSpPr>
            <a:spLocks noChangeArrowheads="1"/>
          </p:cNvSpPr>
          <p:nvPr/>
        </p:nvSpPr>
        <p:spPr bwMode="auto">
          <a:xfrm>
            <a:off x="380402" y="59739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433FB2-2D6D-1EDB-08F6-7BD391C9060E}"/>
              </a:ext>
            </a:extLst>
          </p:cNvPr>
          <p:cNvSpPr txBox="1"/>
          <p:nvPr/>
        </p:nvSpPr>
        <p:spPr>
          <a:xfrm>
            <a:off x="2572394" y="197304"/>
            <a:ext cx="9401892" cy="523220"/>
          </a:xfrm>
          <a:prstGeom prst="rect">
            <a:avLst/>
          </a:prstGeom>
          <a:noFill/>
        </p:spPr>
        <p:txBody>
          <a:bodyPr wrap="square" rtlCol="0">
            <a:spAutoFit/>
          </a:bodyPr>
          <a:lstStyle/>
          <a:p>
            <a:pPr algn="r"/>
            <a:r>
              <a:rPr lang="en-US" sz="2800" dirty="0">
                <a:solidFill>
                  <a:schemeClr val="tx1">
                    <a:lumMod val="50000"/>
                    <a:lumOff val="50000"/>
                  </a:schemeClr>
                </a:solidFill>
                <a:latin typeface="Arial" panose="020B0604020202020204" pitchFamily="34" charset="0"/>
                <a:cs typeface="Arial" panose="020B0604020202020204" pitchFamily="34" charset="0"/>
              </a:rPr>
              <a:t>Status of Traffic Safety is Dire </a:t>
            </a:r>
          </a:p>
        </p:txBody>
      </p:sp>
      <p:pic>
        <p:nvPicPr>
          <p:cNvPr id="5" name="Picture 4">
            <a:extLst>
              <a:ext uri="{FF2B5EF4-FFF2-40B4-BE49-F238E27FC236}">
                <a16:creationId xmlns:a16="http://schemas.microsoft.com/office/drawing/2014/main" id="{53FEE5EE-41AA-457A-B319-4D405458B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02" y="261937"/>
            <a:ext cx="1883742" cy="731520"/>
          </a:xfrm>
          <a:prstGeom prst="rect">
            <a:avLst/>
          </a:prstGeom>
        </p:spPr>
      </p:pic>
      <p:sp>
        <p:nvSpPr>
          <p:cNvPr id="6" name="TextBox 5">
            <a:extLst>
              <a:ext uri="{FF2B5EF4-FFF2-40B4-BE49-F238E27FC236}">
                <a16:creationId xmlns:a16="http://schemas.microsoft.com/office/drawing/2014/main" id="{EE91B733-62E5-A0DC-32BE-BAF93C705EC9}"/>
              </a:ext>
            </a:extLst>
          </p:cNvPr>
          <p:cNvSpPr txBox="1"/>
          <p:nvPr/>
        </p:nvSpPr>
        <p:spPr>
          <a:xfrm>
            <a:off x="0" y="1503307"/>
            <a:ext cx="12192000" cy="5324535"/>
          </a:xfrm>
          <a:prstGeom prst="rect">
            <a:avLst/>
          </a:prstGeom>
          <a:noFill/>
        </p:spPr>
        <p:txBody>
          <a:bodyPr wrap="square" rtlCol="0">
            <a:spAutoFit/>
          </a:bodyPr>
          <a:lstStyle/>
          <a:p>
            <a:r>
              <a:rPr lang="en-US" sz="2400" b="1" dirty="0"/>
              <a:t>Human Toll:</a:t>
            </a:r>
          </a:p>
          <a:p>
            <a:r>
              <a:rPr lang="en-US" sz="2400" b="1" dirty="0"/>
              <a:t>	115 people killed on our roads every day</a:t>
            </a:r>
          </a:p>
          <a:p>
            <a:endParaRPr lang="en-US" sz="900" b="1" dirty="0"/>
          </a:p>
          <a:p>
            <a:pPr lvl="2"/>
            <a:r>
              <a:rPr lang="en-US" sz="2400" b="1" dirty="0"/>
              <a:t>2022 : 	31,785 people killed in the first 9 months</a:t>
            </a:r>
          </a:p>
          <a:p>
            <a:pPr lvl="2"/>
            <a:endParaRPr lang="en-US" sz="900" b="1" dirty="0"/>
          </a:p>
          <a:p>
            <a:pPr lvl="2"/>
            <a:r>
              <a:rPr lang="en-US" sz="2400" b="1" dirty="0"/>
              <a:t>2021: 	42,915 people killed - 10.5% increase</a:t>
            </a:r>
          </a:p>
          <a:p>
            <a:pPr lvl="2"/>
            <a:endParaRPr lang="en-US" sz="900" b="1" dirty="0"/>
          </a:p>
          <a:p>
            <a:pPr lvl="2"/>
            <a:r>
              <a:rPr lang="en-US" sz="2400" b="1" dirty="0"/>
              <a:t>2020:	38,824 people killed - 21% increase</a:t>
            </a:r>
          </a:p>
          <a:p>
            <a:pPr lvl="2"/>
            <a:endParaRPr lang="en-US" sz="900" b="1" dirty="0">
              <a:solidFill>
                <a:srgbClr val="404041"/>
              </a:solidFill>
              <a:highlight>
                <a:srgbClr val="FFFF00"/>
              </a:highlight>
            </a:endParaRPr>
          </a:p>
          <a:p>
            <a:endParaRPr lang="en-US" sz="2800" b="1" dirty="0">
              <a:solidFill>
                <a:srgbClr val="404041"/>
              </a:solidFill>
            </a:endParaRPr>
          </a:p>
          <a:p>
            <a:r>
              <a:rPr lang="en-US" sz="2400" b="1" dirty="0"/>
              <a:t>Financial Toll:</a:t>
            </a:r>
          </a:p>
          <a:p>
            <a:pPr lvl="2"/>
            <a:r>
              <a:rPr lang="en-US" sz="2400" b="1" dirty="0">
                <a:ea typeface="Calibri" panose="020F0502020204030204" pitchFamily="34" charset="0"/>
                <a:cs typeface="Times New Roman" panose="02020603050405020304" pitchFamily="18" charset="0"/>
              </a:rPr>
              <a:t>Over $1 trillion in total costs to society </a:t>
            </a:r>
          </a:p>
          <a:p>
            <a:pPr lvl="2"/>
            <a:endParaRPr lang="en-US" sz="900" b="1" dirty="0">
              <a:ea typeface="Calibri" panose="020F0502020204030204" pitchFamily="34" charset="0"/>
              <a:cs typeface="Times New Roman" panose="02020603050405020304" pitchFamily="18" charset="0"/>
            </a:endParaRPr>
          </a:p>
          <a:p>
            <a:pPr lvl="2"/>
            <a:r>
              <a:rPr lang="en-US" sz="2400" b="1" dirty="0">
                <a:ea typeface="Calibri" panose="020F0502020204030204" pitchFamily="34" charset="0"/>
                <a:cs typeface="Times New Roman" panose="02020603050405020304" pitchFamily="18" charset="0"/>
              </a:rPr>
              <a:t>“Crash tax” of $1,035 on every person living in the U.S.</a:t>
            </a:r>
          </a:p>
          <a:p>
            <a:pPr lvl="2"/>
            <a:r>
              <a:rPr lang="en-US" sz="900" dirty="0">
                <a:ea typeface="Calibri" panose="020F0502020204030204" pitchFamily="34" charset="0"/>
                <a:cs typeface="Times New Roman" panose="02020603050405020304" pitchFamily="18" charset="0"/>
              </a:rPr>
              <a:t>  </a:t>
            </a:r>
          </a:p>
          <a:p>
            <a:pPr lvl="2"/>
            <a:r>
              <a:rPr lang="en-US" sz="2400" b="1" dirty="0">
                <a:ea typeface="Calibri" panose="020F0502020204030204" pitchFamily="34" charset="0"/>
                <a:cs typeface="Times New Roman" panose="02020603050405020304" pitchFamily="18" charset="0"/>
              </a:rPr>
              <a:t>Crashes alone cost employers $72.2 billion (2018)</a:t>
            </a:r>
          </a:p>
          <a:p>
            <a:pPr algn="ctr"/>
            <a:endParaRPr lang="en-US" sz="2400" b="1" i="0"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highlight>
                <a:srgbClr val="FF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532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87336E50-600B-4B79-9297-4B0537581254}"/>
              </a:ext>
            </a:extLst>
          </p:cNvPr>
          <p:cNvSpPr>
            <a:spLocks noChangeArrowheads="1"/>
          </p:cNvSpPr>
          <p:nvPr/>
        </p:nvSpPr>
        <p:spPr bwMode="auto">
          <a:xfrm>
            <a:off x="380402" y="7717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8F992524-CBCE-44E3-B3DC-7564BBDB7EA8}"/>
              </a:ext>
            </a:extLst>
          </p:cNvPr>
          <p:cNvSpPr>
            <a:spLocks noChangeArrowheads="1"/>
          </p:cNvSpPr>
          <p:nvPr/>
        </p:nvSpPr>
        <p:spPr bwMode="auto">
          <a:xfrm>
            <a:off x="380402" y="2349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E57CFA5-FC40-4014-9AE8-43F515792BA0}"/>
              </a:ext>
            </a:extLst>
          </p:cNvPr>
          <p:cNvSpPr>
            <a:spLocks noChangeArrowheads="1"/>
          </p:cNvSpPr>
          <p:nvPr/>
        </p:nvSpPr>
        <p:spPr bwMode="auto">
          <a:xfrm>
            <a:off x="380402" y="3103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433FB2-2D6D-1EDB-08F6-7BD391C9060E}"/>
              </a:ext>
            </a:extLst>
          </p:cNvPr>
          <p:cNvSpPr txBox="1"/>
          <p:nvPr/>
        </p:nvSpPr>
        <p:spPr>
          <a:xfrm>
            <a:off x="2572394" y="197304"/>
            <a:ext cx="9401892" cy="523220"/>
          </a:xfrm>
          <a:prstGeom prst="rect">
            <a:avLst/>
          </a:prstGeom>
          <a:noFill/>
        </p:spPr>
        <p:txBody>
          <a:bodyPr wrap="square" rtlCol="0">
            <a:spAutoFit/>
          </a:bodyPr>
          <a:lstStyle/>
          <a:p>
            <a:pPr algn="r"/>
            <a:r>
              <a:rPr lang="en-US" sz="2800" dirty="0">
                <a:solidFill>
                  <a:schemeClr val="tx1">
                    <a:lumMod val="50000"/>
                    <a:lumOff val="50000"/>
                  </a:schemeClr>
                </a:solidFill>
                <a:latin typeface="Arial" panose="020B0604020202020204" pitchFamily="34" charset="0"/>
                <a:cs typeface="Arial" panose="020B0604020202020204" pitchFamily="34" charset="0"/>
              </a:rPr>
              <a:t>Advocates: Our Approach</a:t>
            </a:r>
          </a:p>
        </p:txBody>
      </p:sp>
      <p:pic>
        <p:nvPicPr>
          <p:cNvPr id="5" name="Picture 4">
            <a:extLst>
              <a:ext uri="{FF2B5EF4-FFF2-40B4-BE49-F238E27FC236}">
                <a16:creationId xmlns:a16="http://schemas.microsoft.com/office/drawing/2014/main" id="{53FEE5EE-41AA-457A-B319-4D405458B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02" y="261937"/>
            <a:ext cx="1883742" cy="731520"/>
          </a:xfrm>
          <a:prstGeom prst="rect">
            <a:avLst/>
          </a:prstGeom>
        </p:spPr>
      </p:pic>
      <p:sp>
        <p:nvSpPr>
          <p:cNvPr id="7" name="Callout: Down Arrow 6">
            <a:extLst>
              <a:ext uri="{FF2B5EF4-FFF2-40B4-BE49-F238E27FC236}">
                <a16:creationId xmlns:a16="http://schemas.microsoft.com/office/drawing/2014/main" id="{3126C66C-61B2-E00D-C22A-D485368889E5}"/>
              </a:ext>
            </a:extLst>
          </p:cNvPr>
          <p:cNvSpPr/>
          <p:nvPr/>
        </p:nvSpPr>
        <p:spPr>
          <a:xfrm>
            <a:off x="1995903" y="1939948"/>
            <a:ext cx="2573866" cy="1459235"/>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Safe Road Users</a:t>
            </a:r>
          </a:p>
        </p:txBody>
      </p:sp>
      <p:sp>
        <p:nvSpPr>
          <p:cNvPr id="11" name="Callout: Down Arrow 10">
            <a:extLst>
              <a:ext uri="{FF2B5EF4-FFF2-40B4-BE49-F238E27FC236}">
                <a16:creationId xmlns:a16="http://schemas.microsoft.com/office/drawing/2014/main" id="{D801CF00-FC24-AF2C-340D-9C767AD17D87}"/>
              </a:ext>
            </a:extLst>
          </p:cNvPr>
          <p:cNvSpPr/>
          <p:nvPr/>
        </p:nvSpPr>
        <p:spPr>
          <a:xfrm>
            <a:off x="4827539" y="1954747"/>
            <a:ext cx="2573866" cy="1426458"/>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Safe Vehicles</a:t>
            </a:r>
          </a:p>
        </p:txBody>
      </p:sp>
      <p:sp>
        <p:nvSpPr>
          <p:cNvPr id="12" name="Callout: Down Arrow 11">
            <a:extLst>
              <a:ext uri="{FF2B5EF4-FFF2-40B4-BE49-F238E27FC236}">
                <a16:creationId xmlns:a16="http://schemas.microsoft.com/office/drawing/2014/main" id="{D44A21D4-8AF0-0873-ED27-90015EA832AB}"/>
              </a:ext>
            </a:extLst>
          </p:cNvPr>
          <p:cNvSpPr/>
          <p:nvPr/>
        </p:nvSpPr>
        <p:spPr>
          <a:xfrm>
            <a:off x="7659175" y="1935156"/>
            <a:ext cx="2610805" cy="1440409"/>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Safe Roads</a:t>
            </a:r>
          </a:p>
        </p:txBody>
      </p:sp>
      <p:sp>
        <p:nvSpPr>
          <p:cNvPr id="13" name="Rectangle 12">
            <a:extLst>
              <a:ext uri="{FF2B5EF4-FFF2-40B4-BE49-F238E27FC236}">
                <a16:creationId xmlns:a16="http://schemas.microsoft.com/office/drawing/2014/main" id="{CDAEAF0C-3C6A-D6C5-B72E-E2F4227568F4}"/>
              </a:ext>
            </a:extLst>
          </p:cNvPr>
          <p:cNvSpPr/>
          <p:nvPr/>
        </p:nvSpPr>
        <p:spPr>
          <a:xfrm>
            <a:off x="2600102" y="3438626"/>
            <a:ext cx="7001356" cy="92316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7616352-9774-3FBF-4C85-09A494A1F7A9}"/>
              </a:ext>
            </a:extLst>
          </p:cNvPr>
          <p:cNvSpPr txBox="1"/>
          <p:nvPr/>
        </p:nvSpPr>
        <p:spPr>
          <a:xfrm>
            <a:off x="2825044" y="3527706"/>
            <a:ext cx="6748706" cy="769441"/>
          </a:xfrm>
          <a:prstGeom prst="rect">
            <a:avLst/>
          </a:prstGeom>
          <a:noFill/>
        </p:spPr>
        <p:txBody>
          <a:bodyPr wrap="square" rtlCol="0">
            <a:spAutoFit/>
          </a:bodyPr>
          <a:lstStyle/>
          <a:p>
            <a:r>
              <a:rPr lang="en-US" sz="4400" b="1" dirty="0">
                <a:solidFill>
                  <a:schemeClr val="bg2">
                    <a:lumMod val="25000"/>
                  </a:schemeClr>
                </a:solidFill>
                <a:effectLst>
                  <a:outerShdw blurRad="38100" dist="38100" dir="2700000" algn="tl">
                    <a:srgbClr val="000000">
                      <a:alpha val="43137"/>
                    </a:srgbClr>
                  </a:outerShdw>
                </a:effectLst>
              </a:rPr>
              <a:t>A Comprehensive Approach</a:t>
            </a:r>
          </a:p>
        </p:txBody>
      </p:sp>
      <p:sp>
        <p:nvSpPr>
          <p:cNvPr id="3" name="Rectangle 2">
            <a:extLst>
              <a:ext uri="{FF2B5EF4-FFF2-40B4-BE49-F238E27FC236}">
                <a16:creationId xmlns:a16="http://schemas.microsoft.com/office/drawing/2014/main" id="{2ED506BF-07FE-5427-3C6F-C889ACE8A593}"/>
              </a:ext>
            </a:extLst>
          </p:cNvPr>
          <p:cNvSpPr/>
          <p:nvPr/>
        </p:nvSpPr>
        <p:spPr>
          <a:xfrm>
            <a:off x="3657600" y="1024002"/>
            <a:ext cx="4872180" cy="90080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58B81F-2193-6292-47C2-D53813AE3465}"/>
              </a:ext>
            </a:extLst>
          </p:cNvPr>
          <p:cNvSpPr txBox="1"/>
          <p:nvPr/>
        </p:nvSpPr>
        <p:spPr>
          <a:xfrm>
            <a:off x="3773052" y="1100035"/>
            <a:ext cx="4738255" cy="769441"/>
          </a:xfrm>
          <a:prstGeom prst="rect">
            <a:avLst/>
          </a:prstGeom>
          <a:noFill/>
        </p:spPr>
        <p:txBody>
          <a:bodyPr wrap="square" rtlCol="0">
            <a:spAutoFit/>
          </a:bodyPr>
          <a:lstStyle/>
          <a:p>
            <a:r>
              <a:rPr lang="en-US" sz="4400" b="1" dirty="0">
                <a:solidFill>
                  <a:schemeClr val="bg2">
                    <a:lumMod val="25000"/>
                  </a:schemeClr>
                </a:solidFill>
                <a:effectLst>
                  <a:outerShdw blurRad="38100" dist="38100" dir="2700000" algn="tl">
                    <a:srgbClr val="000000">
                      <a:alpha val="43137"/>
                    </a:srgbClr>
                  </a:outerShdw>
                </a:effectLst>
              </a:rPr>
              <a:t>Advocates’ Mission</a:t>
            </a:r>
          </a:p>
        </p:txBody>
      </p:sp>
      <p:sp>
        <p:nvSpPr>
          <p:cNvPr id="15" name="Callout: Down Arrow 14">
            <a:extLst>
              <a:ext uri="{FF2B5EF4-FFF2-40B4-BE49-F238E27FC236}">
                <a16:creationId xmlns:a16="http://schemas.microsoft.com/office/drawing/2014/main" id="{5198D97C-44BB-DFC0-345A-F7F649395696}"/>
              </a:ext>
            </a:extLst>
          </p:cNvPr>
          <p:cNvSpPr/>
          <p:nvPr/>
        </p:nvSpPr>
        <p:spPr>
          <a:xfrm flipV="1">
            <a:off x="1995903" y="4382763"/>
            <a:ext cx="2573866" cy="1459235"/>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6" name="Callout: Down Arrow 15">
            <a:extLst>
              <a:ext uri="{FF2B5EF4-FFF2-40B4-BE49-F238E27FC236}">
                <a16:creationId xmlns:a16="http://schemas.microsoft.com/office/drawing/2014/main" id="{B1DA2EA6-01C7-E871-342D-DC25B2BA5429}"/>
              </a:ext>
            </a:extLst>
          </p:cNvPr>
          <p:cNvSpPr/>
          <p:nvPr/>
        </p:nvSpPr>
        <p:spPr>
          <a:xfrm flipV="1">
            <a:off x="4836775" y="4382681"/>
            <a:ext cx="2573866" cy="1459235"/>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7" name="Callout: Down Arrow 16">
            <a:extLst>
              <a:ext uri="{FF2B5EF4-FFF2-40B4-BE49-F238E27FC236}">
                <a16:creationId xmlns:a16="http://schemas.microsoft.com/office/drawing/2014/main" id="{20AFEE70-DEC8-0A28-3487-465CFC6BBD96}"/>
              </a:ext>
            </a:extLst>
          </p:cNvPr>
          <p:cNvSpPr/>
          <p:nvPr/>
        </p:nvSpPr>
        <p:spPr>
          <a:xfrm flipV="1">
            <a:off x="7709798" y="4391919"/>
            <a:ext cx="2573866" cy="1459235"/>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8" name="Rectangle 17">
            <a:extLst>
              <a:ext uri="{FF2B5EF4-FFF2-40B4-BE49-F238E27FC236}">
                <a16:creationId xmlns:a16="http://schemas.microsoft.com/office/drawing/2014/main" id="{11C5F1B8-DA9C-4D42-2155-DA3082EA3BA0}"/>
              </a:ext>
            </a:extLst>
          </p:cNvPr>
          <p:cNvSpPr/>
          <p:nvPr/>
        </p:nvSpPr>
        <p:spPr>
          <a:xfrm>
            <a:off x="3481600" y="5862805"/>
            <a:ext cx="5256001" cy="900802"/>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3898952-A33B-4B22-1812-10BE5BEDA329}"/>
              </a:ext>
            </a:extLst>
          </p:cNvPr>
          <p:cNvSpPr txBox="1"/>
          <p:nvPr/>
        </p:nvSpPr>
        <p:spPr>
          <a:xfrm>
            <a:off x="3657600" y="5928485"/>
            <a:ext cx="5043055" cy="769441"/>
          </a:xfrm>
          <a:prstGeom prst="rect">
            <a:avLst/>
          </a:prstGeom>
          <a:noFill/>
        </p:spPr>
        <p:txBody>
          <a:bodyPr wrap="square" rtlCol="0">
            <a:spAutoFit/>
          </a:bodyPr>
          <a:lstStyle/>
          <a:p>
            <a:r>
              <a:rPr lang="en-US" sz="4400" b="1" dirty="0">
                <a:solidFill>
                  <a:schemeClr val="bg2">
                    <a:lumMod val="25000"/>
                  </a:schemeClr>
                </a:solidFill>
                <a:effectLst>
                  <a:outerShdw blurRad="38100" dist="38100" dir="2700000" algn="tl">
                    <a:srgbClr val="000000">
                      <a:alpha val="43137"/>
                    </a:srgbClr>
                  </a:outerShdw>
                </a:effectLst>
              </a:rPr>
              <a:t>Advocates’ Programs</a:t>
            </a:r>
          </a:p>
        </p:txBody>
      </p:sp>
      <p:sp>
        <p:nvSpPr>
          <p:cNvPr id="20" name="TextBox 19">
            <a:extLst>
              <a:ext uri="{FF2B5EF4-FFF2-40B4-BE49-F238E27FC236}">
                <a16:creationId xmlns:a16="http://schemas.microsoft.com/office/drawing/2014/main" id="{9C63F87B-9707-07CC-EC1F-527673D66A80}"/>
              </a:ext>
            </a:extLst>
          </p:cNvPr>
          <p:cNvSpPr txBox="1"/>
          <p:nvPr/>
        </p:nvSpPr>
        <p:spPr>
          <a:xfrm>
            <a:off x="1995903" y="5190836"/>
            <a:ext cx="2541715" cy="461665"/>
          </a:xfrm>
          <a:prstGeom prst="rect">
            <a:avLst/>
          </a:prstGeom>
          <a:noFill/>
        </p:spPr>
        <p:txBody>
          <a:bodyPr wrap="square" rtlCol="0">
            <a:spAutoFit/>
          </a:bodyPr>
          <a:lstStyle/>
          <a:p>
            <a:pPr algn="ctr"/>
            <a:r>
              <a:rPr lang="en-US" sz="2400" b="1" dirty="0">
                <a:solidFill>
                  <a:schemeClr val="bg1"/>
                </a:solidFill>
              </a:rPr>
              <a:t>State Legislation</a:t>
            </a:r>
          </a:p>
        </p:txBody>
      </p:sp>
      <p:sp>
        <p:nvSpPr>
          <p:cNvPr id="21" name="TextBox 20">
            <a:extLst>
              <a:ext uri="{FF2B5EF4-FFF2-40B4-BE49-F238E27FC236}">
                <a16:creationId xmlns:a16="http://schemas.microsoft.com/office/drawing/2014/main" id="{D8167670-34C0-AE10-DDE9-83B058BD2CF9}"/>
              </a:ext>
            </a:extLst>
          </p:cNvPr>
          <p:cNvSpPr txBox="1"/>
          <p:nvPr/>
        </p:nvSpPr>
        <p:spPr>
          <a:xfrm>
            <a:off x="4852850" y="5190836"/>
            <a:ext cx="2541715" cy="461665"/>
          </a:xfrm>
          <a:prstGeom prst="rect">
            <a:avLst/>
          </a:prstGeom>
          <a:noFill/>
        </p:spPr>
        <p:txBody>
          <a:bodyPr wrap="square" rtlCol="0">
            <a:spAutoFit/>
          </a:bodyPr>
          <a:lstStyle/>
          <a:p>
            <a:pPr algn="ctr"/>
            <a:r>
              <a:rPr lang="en-US" sz="2400" b="1" dirty="0">
                <a:solidFill>
                  <a:schemeClr val="bg1"/>
                </a:solidFill>
              </a:rPr>
              <a:t>Federal Legislation</a:t>
            </a:r>
          </a:p>
        </p:txBody>
      </p:sp>
      <p:sp>
        <p:nvSpPr>
          <p:cNvPr id="22" name="TextBox 21">
            <a:extLst>
              <a:ext uri="{FF2B5EF4-FFF2-40B4-BE49-F238E27FC236}">
                <a16:creationId xmlns:a16="http://schemas.microsoft.com/office/drawing/2014/main" id="{E4AD44FE-B77B-329F-DE8E-2D34BC272C99}"/>
              </a:ext>
            </a:extLst>
          </p:cNvPr>
          <p:cNvSpPr txBox="1"/>
          <p:nvPr/>
        </p:nvSpPr>
        <p:spPr>
          <a:xfrm>
            <a:off x="7677297" y="5188220"/>
            <a:ext cx="2648960" cy="461665"/>
          </a:xfrm>
          <a:prstGeom prst="rect">
            <a:avLst/>
          </a:prstGeom>
          <a:noFill/>
        </p:spPr>
        <p:txBody>
          <a:bodyPr wrap="square" rtlCol="0">
            <a:spAutoFit/>
          </a:bodyPr>
          <a:lstStyle/>
          <a:p>
            <a:pPr algn="ctr"/>
            <a:r>
              <a:rPr lang="en-US" sz="2400" b="1" dirty="0">
                <a:solidFill>
                  <a:schemeClr val="bg1"/>
                </a:solidFill>
              </a:rPr>
              <a:t>Federal Regulation</a:t>
            </a:r>
          </a:p>
        </p:txBody>
      </p:sp>
    </p:spTree>
    <p:extLst>
      <p:ext uri="{BB962C8B-B14F-4D97-AF65-F5344CB8AC3E}">
        <p14:creationId xmlns:p14="http://schemas.microsoft.com/office/powerpoint/2010/main" val="23315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F46D1-FD52-4D1A-95D9-80680DEDFAED}"/>
              </a:ext>
            </a:extLst>
          </p:cNvPr>
          <p:cNvSpPr>
            <a:spLocks noGrp="1"/>
          </p:cNvSpPr>
          <p:nvPr>
            <p:ph idx="1"/>
          </p:nvPr>
        </p:nvSpPr>
        <p:spPr>
          <a:xfrm>
            <a:off x="1" y="1003303"/>
            <a:ext cx="6895636" cy="5891766"/>
          </a:xfrm>
        </p:spPr>
        <p:txBody>
          <a:bodyPr>
            <a:noAutofit/>
          </a:bodyPr>
          <a:lstStyle/>
          <a:p>
            <a:pPr marL="0" indent="0">
              <a:lnSpc>
                <a:spcPct val="100000"/>
              </a:lnSpc>
              <a:buNone/>
            </a:pPr>
            <a:r>
              <a:rPr lang="en-US" sz="2400" b="1" dirty="0"/>
              <a:t>Emphasizes Advocates’ Comprehensive Approach</a:t>
            </a:r>
            <a:endParaRPr lang="en-US" sz="1400" b="1" dirty="0"/>
          </a:p>
          <a:p>
            <a:pPr marL="0" indent="0">
              <a:lnSpc>
                <a:spcPct val="100000"/>
              </a:lnSpc>
              <a:buNone/>
            </a:pPr>
            <a:r>
              <a:rPr lang="en-US" sz="2400" b="1" dirty="0"/>
              <a:t>Identifies Solutions</a:t>
            </a:r>
          </a:p>
          <a:p>
            <a:pPr>
              <a:lnSpc>
                <a:spcPct val="100000"/>
              </a:lnSpc>
            </a:pPr>
            <a:r>
              <a:rPr lang="en-US" sz="2000" b="1" dirty="0"/>
              <a:t>Federal:</a:t>
            </a:r>
          </a:p>
          <a:p>
            <a:pPr lvl="1">
              <a:lnSpc>
                <a:spcPct val="100000"/>
              </a:lnSpc>
              <a:buFont typeface="Courier New" panose="02070309020205020404" pitchFamily="49" charset="0"/>
              <a:buChar char="o"/>
            </a:pPr>
            <a:r>
              <a:rPr lang="en-US" sz="2000" dirty="0"/>
              <a:t>Advancing proven vehicle safety technology</a:t>
            </a:r>
          </a:p>
          <a:p>
            <a:pPr lvl="1">
              <a:lnSpc>
                <a:spcPct val="100000"/>
              </a:lnSpc>
              <a:buFont typeface="Courier New" panose="02070309020205020404" pitchFamily="49" charset="0"/>
              <a:buChar char="o"/>
            </a:pPr>
            <a:r>
              <a:rPr lang="en-US" sz="2000" dirty="0"/>
              <a:t>Funding for roadway infrastructure safety upgrades</a:t>
            </a:r>
            <a:endParaRPr lang="en-US" sz="1600" b="1" dirty="0"/>
          </a:p>
          <a:p>
            <a:pPr>
              <a:lnSpc>
                <a:spcPct val="100000"/>
              </a:lnSpc>
            </a:pPr>
            <a:r>
              <a:rPr lang="en-US" sz="2000" b="1" dirty="0"/>
              <a:t>State</a:t>
            </a:r>
          </a:p>
          <a:p>
            <a:pPr lvl="1">
              <a:lnSpc>
                <a:spcPct val="100000"/>
              </a:lnSpc>
              <a:buFont typeface="Courier New" panose="02070309020205020404" pitchFamily="49" charset="0"/>
              <a:buChar char="o"/>
            </a:pPr>
            <a:r>
              <a:rPr lang="en-US" sz="2000" dirty="0"/>
              <a:t>Adoption of 16 critical traffic safety laws</a:t>
            </a:r>
          </a:p>
          <a:p>
            <a:pPr lvl="1">
              <a:lnSpc>
                <a:spcPct val="100000"/>
              </a:lnSpc>
              <a:buFont typeface="Courier New" panose="02070309020205020404" pitchFamily="49" charset="0"/>
              <a:buChar char="o"/>
            </a:pPr>
            <a:r>
              <a:rPr lang="en-US" sz="2000" dirty="0"/>
              <a:t>Issues: distracted and impaired driving, occupant protection, child passenger safety, motorcycle rider safety, novice teen and young adult drivers and automated enforcement</a:t>
            </a:r>
            <a:endParaRPr lang="en-US" sz="1400" b="1" dirty="0"/>
          </a:p>
          <a:p>
            <a:pPr marL="0" indent="0">
              <a:lnSpc>
                <a:spcPct val="100000"/>
              </a:lnSpc>
              <a:buNone/>
            </a:pPr>
            <a:r>
              <a:rPr lang="en-US" sz="2400" b="1" dirty="0"/>
              <a:t>Messaging</a:t>
            </a:r>
          </a:p>
          <a:p>
            <a:pPr>
              <a:lnSpc>
                <a:spcPct val="100000"/>
              </a:lnSpc>
            </a:pPr>
            <a:r>
              <a:rPr lang="en-US" sz="2000" dirty="0"/>
              <a:t>We know the issues. There are proven solutions. We need ACTION. </a:t>
            </a:r>
          </a:p>
        </p:txBody>
      </p:sp>
      <p:pic>
        <p:nvPicPr>
          <p:cNvPr id="4" name="Picture 3">
            <a:extLst>
              <a:ext uri="{FF2B5EF4-FFF2-40B4-BE49-F238E27FC236}">
                <a16:creationId xmlns:a16="http://schemas.microsoft.com/office/drawing/2014/main" id="{1CD3C4F5-D4C6-490B-BC1D-AB950EE67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16" y="216217"/>
            <a:ext cx="1883742" cy="731520"/>
          </a:xfrm>
          <a:prstGeom prst="rect">
            <a:avLst/>
          </a:prstGeom>
        </p:spPr>
      </p:pic>
      <p:pic>
        <p:nvPicPr>
          <p:cNvPr id="9" name="Picture 8">
            <a:extLst>
              <a:ext uri="{FF2B5EF4-FFF2-40B4-BE49-F238E27FC236}">
                <a16:creationId xmlns:a16="http://schemas.microsoft.com/office/drawing/2014/main" id="{BBA18947-CB42-F338-4E89-8B58FC638DFA}"/>
              </a:ext>
            </a:extLst>
          </p:cNvPr>
          <p:cNvPicPr>
            <a:picLocks noChangeAspect="1"/>
          </p:cNvPicPr>
          <p:nvPr/>
        </p:nvPicPr>
        <p:blipFill>
          <a:blip r:embed="rId4"/>
          <a:stretch>
            <a:fillRect/>
          </a:stretch>
        </p:blipFill>
        <p:spPr>
          <a:xfrm>
            <a:off x="6895636" y="-6120"/>
            <a:ext cx="5312693" cy="6864120"/>
          </a:xfrm>
          <a:prstGeom prst="rect">
            <a:avLst/>
          </a:prstGeom>
        </p:spPr>
      </p:pic>
    </p:spTree>
    <p:extLst>
      <p:ext uri="{BB962C8B-B14F-4D97-AF65-F5344CB8AC3E}">
        <p14:creationId xmlns:p14="http://schemas.microsoft.com/office/powerpoint/2010/main" val="253841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87336E50-600B-4B79-9297-4B0537581254}"/>
              </a:ext>
            </a:extLst>
          </p:cNvPr>
          <p:cNvSpPr>
            <a:spLocks noChangeArrowheads="1"/>
          </p:cNvSpPr>
          <p:nvPr/>
        </p:nvSpPr>
        <p:spPr bwMode="auto">
          <a:xfrm>
            <a:off x="380402" y="7717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8F992524-CBCE-44E3-B3DC-7564BBDB7EA8}"/>
              </a:ext>
            </a:extLst>
          </p:cNvPr>
          <p:cNvSpPr>
            <a:spLocks noChangeArrowheads="1"/>
          </p:cNvSpPr>
          <p:nvPr/>
        </p:nvSpPr>
        <p:spPr bwMode="auto">
          <a:xfrm>
            <a:off x="380402" y="2349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E57CFA5-FC40-4014-9AE8-43F515792BA0}"/>
              </a:ext>
            </a:extLst>
          </p:cNvPr>
          <p:cNvSpPr>
            <a:spLocks noChangeArrowheads="1"/>
          </p:cNvSpPr>
          <p:nvPr/>
        </p:nvSpPr>
        <p:spPr bwMode="auto">
          <a:xfrm>
            <a:off x="380402" y="3103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000F0ADF-E67A-90A8-8C35-393AB5445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02" y="261937"/>
            <a:ext cx="1883742" cy="731520"/>
          </a:xfrm>
          <a:prstGeom prst="rect">
            <a:avLst/>
          </a:prstGeom>
        </p:spPr>
      </p:pic>
      <p:sp>
        <p:nvSpPr>
          <p:cNvPr id="5" name="TextBox 4">
            <a:extLst>
              <a:ext uri="{FF2B5EF4-FFF2-40B4-BE49-F238E27FC236}">
                <a16:creationId xmlns:a16="http://schemas.microsoft.com/office/drawing/2014/main" id="{E530F98F-2D8A-8E23-BA49-0EE37B08C4A7}"/>
              </a:ext>
            </a:extLst>
          </p:cNvPr>
          <p:cNvSpPr txBox="1"/>
          <p:nvPr/>
        </p:nvSpPr>
        <p:spPr>
          <a:xfrm>
            <a:off x="2572394" y="197304"/>
            <a:ext cx="9401892" cy="523220"/>
          </a:xfrm>
          <a:prstGeom prst="rect">
            <a:avLst/>
          </a:prstGeom>
          <a:noFill/>
        </p:spPr>
        <p:txBody>
          <a:bodyPr wrap="square" rtlCol="0">
            <a:spAutoFit/>
          </a:bodyPr>
          <a:lstStyle/>
          <a:p>
            <a:pPr algn="r"/>
            <a:r>
              <a:rPr lang="en-US" sz="2800" dirty="0">
                <a:solidFill>
                  <a:schemeClr val="tx1">
                    <a:lumMod val="50000"/>
                    <a:lumOff val="50000"/>
                  </a:schemeClr>
                </a:solidFill>
                <a:latin typeface="Arial" panose="020B0604020202020204" pitchFamily="34" charset="0"/>
                <a:cs typeface="Arial" panose="020B0604020202020204" pitchFamily="34" charset="0"/>
              </a:rPr>
              <a:t>Looking Forward - Evolving Issues</a:t>
            </a:r>
          </a:p>
        </p:txBody>
      </p:sp>
      <p:sp>
        <p:nvSpPr>
          <p:cNvPr id="6" name="TextBox 5">
            <a:extLst>
              <a:ext uri="{FF2B5EF4-FFF2-40B4-BE49-F238E27FC236}">
                <a16:creationId xmlns:a16="http://schemas.microsoft.com/office/drawing/2014/main" id="{B4C0B84D-01BB-C92F-77EE-F7277837E1C6}"/>
              </a:ext>
            </a:extLst>
          </p:cNvPr>
          <p:cNvSpPr txBox="1"/>
          <p:nvPr/>
        </p:nvSpPr>
        <p:spPr>
          <a:xfrm>
            <a:off x="8167851" y="1495719"/>
            <a:ext cx="3806435" cy="2031325"/>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Vulnerable Road User (VRU) Safety </a:t>
            </a:r>
            <a:r>
              <a:rPr lang="en-US" dirty="0"/>
              <a:t>(Pedestrians, bicyclists, wheelchair users, motorcycle riders, </a:t>
            </a:r>
            <a:r>
              <a:rPr lang="en-US" dirty="0" err="1"/>
              <a:t>micromobility</a:t>
            </a:r>
            <a:r>
              <a:rPr lang="en-US" dirty="0"/>
              <a:t> riders, roadside first responders, road construction workers)</a:t>
            </a:r>
          </a:p>
          <a:p>
            <a:endParaRPr lang="en-US" dirty="0"/>
          </a:p>
          <a:p>
            <a:endParaRPr lang="en-US" dirty="0"/>
          </a:p>
        </p:txBody>
      </p:sp>
      <p:pic>
        <p:nvPicPr>
          <p:cNvPr id="11" name="Picture 10">
            <a:extLst>
              <a:ext uri="{FF2B5EF4-FFF2-40B4-BE49-F238E27FC236}">
                <a16:creationId xmlns:a16="http://schemas.microsoft.com/office/drawing/2014/main" id="{3529AE12-759A-B33D-C8CD-3C4BFE74826F}"/>
              </a:ext>
            </a:extLst>
          </p:cNvPr>
          <p:cNvPicPr>
            <a:picLocks noChangeAspect="1"/>
          </p:cNvPicPr>
          <p:nvPr/>
        </p:nvPicPr>
        <p:blipFill>
          <a:blip r:embed="rId4"/>
          <a:stretch>
            <a:fillRect/>
          </a:stretch>
        </p:blipFill>
        <p:spPr>
          <a:xfrm>
            <a:off x="254543" y="2634337"/>
            <a:ext cx="3714533" cy="2081486"/>
          </a:xfrm>
          <a:prstGeom prst="rect">
            <a:avLst/>
          </a:prstGeom>
        </p:spPr>
      </p:pic>
      <p:sp>
        <p:nvSpPr>
          <p:cNvPr id="12" name="TextBox 11">
            <a:extLst>
              <a:ext uri="{FF2B5EF4-FFF2-40B4-BE49-F238E27FC236}">
                <a16:creationId xmlns:a16="http://schemas.microsoft.com/office/drawing/2014/main" id="{122D030E-949D-A879-B6ED-557E23352962}"/>
              </a:ext>
            </a:extLst>
          </p:cNvPr>
          <p:cNvSpPr txBox="1"/>
          <p:nvPr/>
        </p:nvSpPr>
        <p:spPr>
          <a:xfrm>
            <a:off x="140258" y="1579434"/>
            <a:ext cx="3372921"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Automated vehicles (AVs) and Automated driving systems (ADS) </a:t>
            </a:r>
          </a:p>
        </p:txBody>
      </p:sp>
      <p:sp>
        <p:nvSpPr>
          <p:cNvPr id="13" name="TextBox 12">
            <a:extLst>
              <a:ext uri="{FF2B5EF4-FFF2-40B4-BE49-F238E27FC236}">
                <a16:creationId xmlns:a16="http://schemas.microsoft.com/office/drawing/2014/main" id="{6B4DCECD-FCF6-1EEA-1336-4406A053F7C2}"/>
              </a:ext>
            </a:extLst>
          </p:cNvPr>
          <p:cNvSpPr txBox="1"/>
          <p:nvPr/>
        </p:nvSpPr>
        <p:spPr>
          <a:xfrm>
            <a:off x="217714" y="4901165"/>
            <a:ext cx="3372921" cy="646331"/>
          </a:xfrm>
          <a:prstGeom prst="rect">
            <a:avLst/>
          </a:prstGeom>
          <a:noFill/>
        </p:spPr>
        <p:txBody>
          <a:bodyPr wrap="square" rtlCol="0">
            <a:spAutoFit/>
          </a:bodyPr>
          <a:lstStyle/>
          <a:p>
            <a:r>
              <a:rPr lang="en-US" b="1" dirty="0"/>
              <a:t>Priority Countermeasures:</a:t>
            </a:r>
          </a:p>
          <a:p>
            <a:pPr marL="285750" indent="-285750">
              <a:buFont typeface="Arial" panose="020B0604020202020204" pitchFamily="34" charset="0"/>
              <a:buChar char="•"/>
            </a:pPr>
            <a:r>
              <a:rPr lang="en-US" dirty="0"/>
              <a:t>AV Tenets</a:t>
            </a:r>
          </a:p>
        </p:txBody>
      </p:sp>
      <p:sp>
        <p:nvSpPr>
          <p:cNvPr id="14" name="TextBox 13">
            <a:extLst>
              <a:ext uri="{FF2B5EF4-FFF2-40B4-BE49-F238E27FC236}">
                <a16:creationId xmlns:a16="http://schemas.microsoft.com/office/drawing/2014/main" id="{971EC61A-EB17-70A2-DD54-3FBFA7118A48}"/>
              </a:ext>
            </a:extLst>
          </p:cNvPr>
          <p:cNvSpPr txBox="1"/>
          <p:nvPr/>
        </p:nvSpPr>
        <p:spPr>
          <a:xfrm>
            <a:off x="4454833" y="1540870"/>
            <a:ext cx="3713018" cy="646331"/>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Marijuana/Cannabis and </a:t>
            </a:r>
            <a:r>
              <a:rPr lang="en-US" b="1" dirty="0" err="1">
                <a:effectLst>
                  <a:outerShdw blurRad="38100" dist="38100" dir="2700000" algn="tl">
                    <a:srgbClr val="000000">
                      <a:alpha val="43137"/>
                    </a:srgbClr>
                  </a:outerShdw>
                </a:effectLst>
              </a:rPr>
              <a:t>Polyuse</a:t>
            </a:r>
            <a:r>
              <a:rPr lang="en-US" b="1" dirty="0">
                <a:effectLst>
                  <a:outerShdw blurRad="38100" dist="38100" dir="2700000" algn="tl">
                    <a:srgbClr val="000000">
                      <a:alpha val="43137"/>
                    </a:srgbClr>
                  </a:outerShdw>
                </a:effectLst>
              </a:rPr>
              <a:t> Impaired Driving</a:t>
            </a:r>
          </a:p>
        </p:txBody>
      </p:sp>
      <p:sp>
        <p:nvSpPr>
          <p:cNvPr id="15" name="TextBox 14">
            <a:extLst>
              <a:ext uri="{FF2B5EF4-FFF2-40B4-BE49-F238E27FC236}">
                <a16:creationId xmlns:a16="http://schemas.microsoft.com/office/drawing/2014/main" id="{3957621D-D421-D541-612C-D265A2D29EDC}"/>
              </a:ext>
            </a:extLst>
          </p:cNvPr>
          <p:cNvSpPr txBox="1"/>
          <p:nvPr/>
        </p:nvSpPr>
        <p:spPr>
          <a:xfrm>
            <a:off x="4494147" y="2252766"/>
            <a:ext cx="3372921" cy="4985980"/>
          </a:xfrm>
          <a:prstGeom prst="rect">
            <a:avLst/>
          </a:prstGeom>
          <a:noFill/>
        </p:spPr>
        <p:txBody>
          <a:bodyPr wrap="square" rtlCol="0">
            <a:spAutoFit/>
          </a:bodyPr>
          <a:lstStyle/>
          <a:p>
            <a:endParaRPr lang="en-US" sz="1200" dirty="0"/>
          </a:p>
          <a:p>
            <a:r>
              <a:rPr lang="en-US" b="1" dirty="0"/>
              <a:t>Priority Countermeasures:</a:t>
            </a:r>
          </a:p>
          <a:p>
            <a:pPr marL="285750" indent="-285750">
              <a:buFont typeface="Arial" panose="020B0604020202020204" pitchFamily="34" charset="0"/>
              <a:buChar char="•"/>
            </a:pPr>
            <a:r>
              <a:rPr lang="en-US" dirty="0"/>
              <a:t>Advanced impaired driving prevention technology</a:t>
            </a:r>
          </a:p>
          <a:p>
            <a:pPr marL="285750" indent="-285750">
              <a:buFont typeface="Arial" panose="020B0604020202020204" pitchFamily="34" charset="0"/>
              <a:buChar char="•"/>
            </a:pPr>
            <a:r>
              <a:rPr lang="en-US" dirty="0"/>
              <a:t>Accelerated research to determine a causal link</a:t>
            </a:r>
          </a:p>
          <a:p>
            <a:pPr marL="285750" indent="-285750">
              <a:buFont typeface="Arial" panose="020B0604020202020204" pitchFamily="34" charset="0"/>
              <a:buChar char="•"/>
            </a:pPr>
            <a:r>
              <a:rPr lang="en-US" dirty="0"/>
              <a:t>Standard for cannabis impaired driving</a:t>
            </a:r>
          </a:p>
          <a:p>
            <a:pPr marL="285750" indent="-285750">
              <a:buFont typeface="Arial" panose="020B0604020202020204" pitchFamily="34" charset="0"/>
              <a:buChar char="•"/>
            </a:pPr>
            <a:r>
              <a:rPr lang="en-US" dirty="0"/>
              <a:t>Verified roadside testing technology</a:t>
            </a:r>
          </a:p>
          <a:p>
            <a:pPr marL="285750" indent="-285750">
              <a:buFont typeface="Arial" panose="020B0604020202020204" pitchFamily="34" charset="0"/>
              <a:buChar char="•"/>
            </a:pPr>
            <a:r>
              <a:rPr lang="en-US" dirty="0"/>
              <a:t>State laws: broadening open container, extending zero tolerance for under age 21 and lowering BAC limits to .05%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p:txBody>
      </p:sp>
      <p:sp>
        <p:nvSpPr>
          <p:cNvPr id="16" name="TextBox 15">
            <a:extLst>
              <a:ext uri="{FF2B5EF4-FFF2-40B4-BE49-F238E27FC236}">
                <a16:creationId xmlns:a16="http://schemas.microsoft.com/office/drawing/2014/main" id="{01057867-2888-13E9-8731-7EDCF3B98A57}"/>
              </a:ext>
            </a:extLst>
          </p:cNvPr>
          <p:cNvSpPr txBox="1"/>
          <p:nvPr/>
        </p:nvSpPr>
        <p:spPr>
          <a:xfrm>
            <a:off x="8167851" y="3018411"/>
            <a:ext cx="3806435" cy="3970318"/>
          </a:xfrm>
          <a:prstGeom prst="rect">
            <a:avLst/>
          </a:prstGeom>
          <a:noFill/>
        </p:spPr>
        <p:txBody>
          <a:bodyPr wrap="square" rtlCol="0">
            <a:spAutoFit/>
          </a:bodyPr>
          <a:lstStyle/>
          <a:p>
            <a:r>
              <a:rPr lang="en-US" b="1" dirty="0"/>
              <a:t>Priority Countermeasures:</a:t>
            </a:r>
            <a:endParaRPr lang="en-US" dirty="0"/>
          </a:p>
          <a:p>
            <a:pPr marL="285750" indent="-285750">
              <a:buFont typeface="Arial" panose="020B0604020202020204" pitchFamily="34" charset="0"/>
              <a:buChar char="•"/>
            </a:pPr>
            <a:r>
              <a:rPr lang="en-US" dirty="0"/>
              <a:t>State traffic safety laws to prohibit deadly driving (speeding, distracted, impaired)</a:t>
            </a:r>
          </a:p>
          <a:p>
            <a:pPr marL="285750" indent="-285750">
              <a:buFont typeface="Arial" panose="020B0604020202020204" pitchFamily="34" charset="0"/>
              <a:buChar char="•"/>
            </a:pPr>
            <a:r>
              <a:rPr lang="en-US" dirty="0"/>
              <a:t>Curbing speed/protecting VRUs – infrastructure upgrades, automated enforcement, intelligent speed assist</a:t>
            </a:r>
          </a:p>
          <a:p>
            <a:pPr marL="285750" indent="-285750">
              <a:buFont typeface="Arial" panose="020B0604020202020204" pitchFamily="34" charset="0"/>
              <a:buChar char="•"/>
            </a:pPr>
            <a:r>
              <a:rPr lang="en-US" dirty="0"/>
              <a:t>Automatic emergency braking: required to detect and respond to all people and objects in the roadway, at all speeds, in light and dark lighting conditions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8092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E924B80-6C25-CA70-6C0A-0172A3BB0EAE}"/>
              </a:ext>
            </a:extLst>
          </p:cNvPr>
          <p:cNvPicPr>
            <a:picLocks noChangeAspect="1"/>
          </p:cNvPicPr>
          <p:nvPr/>
        </p:nvPicPr>
        <p:blipFill>
          <a:blip r:embed="rId3"/>
          <a:stretch>
            <a:fillRect/>
          </a:stretch>
        </p:blipFill>
        <p:spPr>
          <a:xfrm>
            <a:off x="6522720" y="3857888"/>
            <a:ext cx="5547360" cy="2933937"/>
          </a:xfrm>
          <a:prstGeom prst="rect">
            <a:avLst/>
          </a:prstGeom>
        </p:spPr>
      </p:pic>
      <p:sp>
        <p:nvSpPr>
          <p:cNvPr id="8" name="Rectangle 3">
            <a:extLst>
              <a:ext uri="{FF2B5EF4-FFF2-40B4-BE49-F238E27FC236}">
                <a16:creationId xmlns:a16="http://schemas.microsoft.com/office/drawing/2014/main" id="{87336E50-600B-4B79-9297-4B0537581254}"/>
              </a:ext>
            </a:extLst>
          </p:cNvPr>
          <p:cNvSpPr>
            <a:spLocks noChangeArrowheads="1"/>
          </p:cNvSpPr>
          <p:nvPr/>
        </p:nvSpPr>
        <p:spPr bwMode="auto">
          <a:xfrm>
            <a:off x="380402" y="7717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8F992524-CBCE-44E3-B3DC-7564BBDB7EA8}"/>
              </a:ext>
            </a:extLst>
          </p:cNvPr>
          <p:cNvSpPr>
            <a:spLocks noChangeArrowheads="1"/>
          </p:cNvSpPr>
          <p:nvPr/>
        </p:nvSpPr>
        <p:spPr bwMode="auto">
          <a:xfrm>
            <a:off x="380402" y="2349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E57CFA5-FC40-4014-9AE8-43F515792BA0}"/>
              </a:ext>
            </a:extLst>
          </p:cNvPr>
          <p:cNvSpPr>
            <a:spLocks noChangeArrowheads="1"/>
          </p:cNvSpPr>
          <p:nvPr/>
        </p:nvSpPr>
        <p:spPr bwMode="auto">
          <a:xfrm>
            <a:off x="380402" y="3103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000F0ADF-E67A-90A8-8C35-393AB5445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02" y="261937"/>
            <a:ext cx="1883742" cy="731520"/>
          </a:xfrm>
          <a:prstGeom prst="rect">
            <a:avLst/>
          </a:prstGeom>
        </p:spPr>
      </p:pic>
      <p:sp>
        <p:nvSpPr>
          <p:cNvPr id="5" name="TextBox 4">
            <a:extLst>
              <a:ext uri="{FF2B5EF4-FFF2-40B4-BE49-F238E27FC236}">
                <a16:creationId xmlns:a16="http://schemas.microsoft.com/office/drawing/2014/main" id="{E530F98F-2D8A-8E23-BA49-0EE37B08C4A7}"/>
              </a:ext>
            </a:extLst>
          </p:cNvPr>
          <p:cNvSpPr txBox="1"/>
          <p:nvPr/>
        </p:nvSpPr>
        <p:spPr>
          <a:xfrm>
            <a:off x="2572394" y="197304"/>
            <a:ext cx="9401892" cy="523220"/>
          </a:xfrm>
          <a:prstGeom prst="rect">
            <a:avLst/>
          </a:prstGeom>
          <a:noFill/>
        </p:spPr>
        <p:txBody>
          <a:bodyPr wrap="square" rtlCol="0">
            <a:spAutoFit/>
          </a:bodyPr>
          <a:lstStyle/>
          <a:p>
            <a:pPr algn="r"/>
            <a:r>
              <a:rPr lang="en-US" sz="2800" dirty="0">
                <a:solidFill>
                  <a:schemeClr val="tx1">
                    <a:lumMod val="50000"/>
                    <a:lumOff val="50000"/>
                  </a:schemeClr>
                </a:solidFill>
                <a:latin typeface="Arial" panose="020B0604020202020204" pitchFamily="34" charset="0"/>
                <a:cs typeface="Arial" panose="020B0604020202020204" pitchFamily="34" charset="0"/>
              </a:rPr>
              <a:t>Looking Forward – AV Briefing March 7</a:t>
            </a:r>
          </a:p>
        </p:txBody>
      </p:sp>
      <p:pic>
        <p:nvPicPr>
          <p:cNvPr id="13" name="Picture 12">
            <a:extLst>
              <a:ext uri="{FF2B5EF4-FFF2-40B4-BE49-F238E27FC236}">
                <a16:creationId xmlns:a16="http://schemas.microsoft.com/office/drawing/2014/main" id="{7087D1D3-97DF-278F-9A18-DAFBBA292977}"/>
              </a:ext>
            </a:extLst>
          </p:cNvPr>
          <p:cNvPicPr>
            <a:picLocks noChangeAspect="1"/>
          </p:cNvPicPr>
          <p:nvPr/>
        </p:nvPicPr>
        <p:blipFill>
          <a:blip r:embed="rId5"/>
          <a:stretch>
            <a:fillRect/>
          </a:stretch>
        </p:blipFill>
        <p:spPr>
          <a:xfrm>
            <a:off x="3962400" y="897445"/>
            <a:ext cx="5230368" cy="3934451"/>
          </a:xfrm>
          <a:prstGeom prst="rect">
            <a:avLst/>
          </a:prstGeom>
        </p:spPr>
      </p:pic>
      <p:pic>
        <p:nvPicPr>
          <p:cNvPr id="17" name="Picture 16" descr="A picture containing timeline&#10;&#10;Description automatically generated">
            <a:extLst>
              <a:ext uri="{FF2B5EF4-FFF2-40B4-BE49-F238E27FC236}">
                <a16:creationId xmlns:a16="http://schemas.microsoft.com/office/drawing/2014/main" id="{E3C80E4A-02A6-4650-7958-E97651BCEE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402" y="1890662"/>
            <a:ext cx="3039364" cy="3934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82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87336E50-600B-4B79-9297-4B0537581254}"/>
              </a:ext>
            </a:extLst>
          </p:cNvPr>
          <p:cNvSpPr>
            <a:spLocks noChangeArrowheads="1"/>
          </p:cNvSpPr>
          <p:nvPr/>
        </p:nvSpPr>
        <p:spPr bwMode="auto">
          <a:xfrm>
            <a:off x="380402" y="7717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8F992524-CBCE-44E3-B3DC-7564BBDB7EA8}"/>
              </a:ext>
            </a:extLst>
          </p:cNvPr>
          <p:cNvSpPr>
            <a:spLocks noChangeArrowheads="1"/>
          </p:cNvSpPr>
          <p:nvPr/>
        </p:nvSpPr>
        <p:spPr bwMode="auto">
          <a:xfrm>
            <a:off x="380402" y="2349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9E57CFA5-FC40-4014-9AE8-43F515792BA0}"/>
              </a:ext>
            </a:extLst>
          </p:cNvPr>
          <p:cNvSpPr>
            <a:spLocks noChangeArrowheads="1"/>
          </p:cNvSpPr>
          <p:nvPr/>
        </p:nvSpPr>
        <p:spPr bwMode="auto">
          <a:xfrm>
            <a:off x="380402" y="3103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000F0ADF-E67A-90A8-8C35-393AB5445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02" y="261937"/>
            <a:ext cx="1883742" cy="731520"/>
          </a:xfrm>
          <a:prstGeom prst="rect">
            <a:avLst/>
          </a:prstGeom>
        </p:spPr>
      </p:pic>
      <p:sp>
        <p:nvSpPr>
          <p:cNvPr id="2" name="TextBox 1">
            <a:extLst>
              <a:ext uri="{FF2B5EF4-FFF2-40B4-BE49-F238E27FC236}">
                <a16:creationId xmlns:a16="http://schemas.microsoft.com/office/drawing/2014/main" id="{6DC245B8-1601-1C2C-6DBE-7C97023AC5DB}"/>
              </a:ext>
            </a:extLst>
          </p:cNvPr>
          <p:cNvSpPr txBox="1"/>
          <p:nvPr/>
        </p:nvSpPr>
        <p:spPr>
          <a:xfrm>
            <a:off x="1173019" y="1668670"/>
            <a:ext cx="6557818" cy="4062651"/>
          </a:xfrm>
          <a:prstGeom prst="rect">
            <a:avLst/>
          </a:prstGeom>
          <a:noFill/>
        </p:spPr>
        <p:txBody>
          <a:bodyPr wrap="square" rtlCol="0">
            <a:spAutoFit/>
          </a:bodyPr>
          <a:lstStyle/>
          <a:p>
            <a:r>
              <a:rPr lang="en-US" sz="2400" dirty="0"/>
              <a:t>Cathy Chase, President</a:t>
            </a:r>
          </a:p>
          <a:p>
            <a:r>
              <a:rPr lang="en-US" sz="2400" dirty="0">
                <a:hlinkClick r:id="rId4"/>
              </a:rPr>
              <a:t>cchase@saferoads.org</a:t>
            </a:r>
            <a:endParaRPr lang="en-US" sz="2400" dirty="0"/>
          </a:p>
          <a:p>
            <a:endParaRPr lang="en-US" sz="2400" dirty="0"/>
          </a:p>
          <a:p>
            <a:r>
              <a:rPr lang="en-US" sz="2400" dirty="0"/>
              <a:t>Tara Gill, Sr. Director State and Federal Govt. </a:t>
            </a:r>
            <a:r>
              <a:rPr lang="en-US" sz="2400" dirty="0" err="1"/>
              <a:t>Rlns</a:t>
            </a:r>
            <a:r>
              <a:rPr lang="en-US" sz="2400" dirty="0"/>
              <a:t>.</a:t>
            </a:r>
          </a:p>
          <a:p>
            <a:r>
              <a:rPr lang="en-US" sz="2400" dirty="0">
                <a:hlinkClick r:id="rId5"/>
              </a:rPr>
              <a:t>tgill@saferoads.org</a:t>
            </a:r>
            <a:endParaRPr lang="en-US" sz="2400" dirty="0"/>
          </a:p>
          <a:p>
            <a:endParaRPr lang="en-US" sz="2400" dirty="0"/>
          </a:p>
          <a:p>
            <a:endParaRPr lang="en-US" sz="2400" dirty="0"/>
          </a:p>
          <a:p>
            <a:endParaRPr lang="en-US" sz="2400" dirty="0"/>
          </a:p>
          <a:p>
            <a:pPr algn="ctr"/>
            <a:r>
              <a:rPr lang="en-US" sz="2400" b="1" dirty="0"/>
              <a:t>Latest News, Information and Resources at:</a:t>
            </a:r>
            <a:endParaRPr lang="en-US" sz="2400" b="1" dirty="0">
              <a:hlinkClick r:id="rId6"/>
            </a:endParaRPr>
          </a:p>
          <a:p>
            <a:pPr algn="ctr"/>
            <a:r>
              <a:rPr lang="en-US" sz="2400" dirty="0">
                <a:hlinkClick r:id="rId6"/>
              </a:rPr>
              <a:t>www.saferoads.org</a:t>
            </a:r>
            <a:endParaRPr lang="en-US" sz="2400" dirty="0"/>
          </a:p>
          <a:p>
            <a:endParaRPr lang="en-US" dirty="0"/>
          </a:p>
        </p:txBody>
      </p:sp>
      <p:pic>
        <p:nvPicPr>
          <p:cNvPr id="18" name="Picture 17">
            <a:extLst>
              <a:ext uri="{FF2B5EF4-FFF2-40B4-BE49-F238E27FC236}">
                <a16:creationId xmlns:a16="http://schemas.microsoft.com/office/drawing/2014/main" id="{EB063634-7F37-B3D7-8686-B14B319936C5}"/>
              </a:ext>
            </a:extLst>
          </p:cNvPr>
          <p:cNvPicPr>
            <a:picLocks noChangeAspect="1"/>
          </p:cNvPicPr>
          <p:nvPr/>
        </p:nvPicPr>
        <p:blipFill>
          <a:blip r:embed="rId7"/>
          <a:stretch>
            <a:fillRect/>
          </a:stretch>
        </p:blipFill>
        <p:spPr>
          <a:xfrm>
            <a:off x="8978001" y="96574"/>
            <a:ext cx="2863016" cy="3429000"/>
          </a:xfrm>
          <a:prstGeom prst="rect">
            <a:avLst/>
          </a:prstGeom>
        </p:spPr>
      </p:pic>
      <p:pic>
        <p:nvPicPr>
          <p:cNvPr id="20" name="Picture 19">
            <a:extLst>
              <a:ext uri="{FF2B5EF4-FFF2-40B4-BE49-F238E27FC236}">
                <a16:creationId xmlns:a16="http://schemas.microsoft.com/office/drawing/2014/main" id="{F4FB9DEE-F7D8-7161-C6CA-B70A490284A4}"/>
              </a:ext>
            </a:extLst>
          </p:cNvPr>
          <p:cNvPicPr>
            <a:picLocks noChangeAspect="1"/>
          </p:cNvPicPr>
          <p:nvPr/>
        </p:nvPicPr>
        <p:blipFill>
          <a:blip r:embed="rId8"/>
          <a:stretch>
            <a:fillRect/>
          </a:stretch>
        </p:blipFill>
        <p:spPr>
          <a:xfrm>
            <a:off x="9143806" y="3430354"/>
            <a:ext cx="2762434" cy="3429000"/>
          </a:xfrm>
          <a:prstGeom prst="rect">
            <a:avLst/>
          </a:prstGeom>
        </p:spPr>
      </p:pic>
      <p:pic>
        <p:nvPicPr>
          <p:cNvPr id="5" name="Picture 4">
            <a:extLst>
              <a:ext uri="{FF2B5EF4-FFF2-40B4-BE49-F238E27FC236}">
                <a16:creationId xmlns:a16="http://schemas.microsoft.com/office/drawing/2014/main" id="{96216098-3346-7FD9-31AC-B90BBD8DB57C}"/>
              </a:ext>
            </a:extLst>
          </p:cNvPr>
          <p:cNvPicPr>
            <a:picLocks noChangeAspect="1"/>
          </p:cNvPicPr>
          <p:nvPr/>
        </p:nvPicPr>
        <p:blipFill>
          <a:blip r:embed="rId9"/>
          <a:stretch>
            <a:fillRect/>
          </a:stretch>
        </p:blipFill>
        <p:spPr>
          <a:xfrm>
            <a:off x="10934327" y="5783601"/>
            <a:ext cx="733541" cy="733541"/>
          </a:xfrm>
          <a:prstGeom prst="rect">
            <a:avLst/>
          </a:prstGeom>
        </p:spPr>
      </p:pic>
      <p:sp>
        <p:nvSpPr>
          <p:cNvPr id="6" name="TextBox 5">
            <a:extLst>
              <a:ext uri="{FF2B5EF4-FFF2-40B4-BE49-F238E27FC236}">
                <a16:creationId xmlns:a16="http://schemas.microsoft.com/office/drawing/2014/main" id="{D270CC43-5FFC-239B-A1B2-9698338FBA80}"/>
              </a:ext>
            </a:extLst>
          </p:cNvPr>
          <p:cNvSpPr txBox="1"/>
          <p:nvPr/>
        </p:nvSpPr>
        <p:spPr>
          <a:xfrm>
            <a:off x="11075707" y="6537665"/>
            <a:ext cx="906690" cy="215444"/>
          </a:xfrm>
          <a:prstGeom prst="rect">
            <a:avLst/>
          </a:prstGeom>
          <a:noFill/>
        </p:spPr>
        <p:txBody>
          <a:bodyPr wrap="square" rtlCol="0">
            <a:spAutoFit/>
          </a:bodyPr>
          <a:lstStyle/>
          <a:p>
            <a:r>
              <a:rPr lang="en-US" sz="800" dirty="0">
                <a:solidFill>
                  <a:srgbClr val="3333CC"/>
                </a:solidFill>
              </a:rPr>
              <a:t>SPEED</a:t>
            </a:r>
          </a:p>
        </p:txBody>
      </p:sp>
    </p:spTree>
    <p:extLst>
      <p:ext uri="{BB962C8B-B14F-4D97-AF65-F5344CB8AC3E}">
        <p14:creationId xmlns:p14="http://schemas.microsoft.com/office/powerpoint/2010/main" val="18978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82F6ABBC99314AA78CF62E54FCB0A3" ma:contentTypeVersion="6" ma:contentTypeDescription="Create a new document." ma:contentTypeScope="" ma:versionID="9bf7fb26134bb2ea0aec1c5ab46b28a4">
  <xsd:schema xmlns:xsd="http://www.w3.org/2001/XMLSchema" xmlns:xs="http://www.w3.org/2001/XMLSchema" xmlns:p="http://schemas.microsoft.com/office/2006/metadata/properties" xmlns:ns3="789c62b7-37b0-46ad-967e-d41bbed49b56" targetNamespace="http://schemas.microsoft.com/office/2006/metadata/properties" ma:root="true" ma:fieldsID="acb957ebbe6dec188ec06caa036e293a" ns3:_="">
    <xsd:import namespace="789c62b7-37b0-46ad-967e-d41bbed49b5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c62b7-37b0-46ad-967e-d41bbed49b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A0655C-9DAF-4CBA-A9A4-5F32542A768F}">
  <ds:schemaRefs>
    <ds:schemaRef ds:uri="http://schemas.microsoft.com/office/2006/documentManagement/types"/>
    <ds:schemaRef ds:uri="789c62b7-37b0-46ad-967e-d41bbed49b56"/>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4BDFBDF3-30AD-43F9-9671-23C4C037D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9c62b7-37b0-46ad-967e-d41bbed49b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D58C57-407F-42EF-A6B8-9F772D9019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2164</TotalTime>
  <Words>965</Words>
  <Application>Microsoft Office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Pete Daniels</dc:creator>
  <cp:lastModifiedBy>Lewis, Katja</cp:lastModifiedBy>
  <cp:revision>73</cp:revision>
  <dcterms:created xsi:type="dcterms:W3CDTF">2022-04-18T15:57:37Z</dcterms:created>
  <dcterms:modified xsi:type="dcterms:W3CDTF">2023-02-27T13:50:00Z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0x0101002B82F6ABBC99314AA78CF62E54FCB0A3</vt:lpwstr>
  </property>
</Properties>
</file>